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7"/>
  </p:notesMasterIdLst>
  <p:handoutMasterIdLst>
    <p:handoutMasterId r:id="rId58"/>
  </p:handoutMasterIdLst>
  <p:sldIdLst>
    <p:sldId id="270" r:id="rId2"/>
    <p:sldId id="475" r:id="rId3"/>
    <p:sldId id="491" r:id="rId4"/>
    <p:sldId id="441" r:id="rId5"/>
    <p:sldId id="540" r:id="rId6"/>
    <p:sldId id="361" r:id="rId7"/>
    <p:sldId id="493" r:id="rId8"/>
    <p:sldId id="541" r:id="rId9"/>
    <p:sldId id="506" r:id="rId10"/>
    <p:sldId id="560" r:id="rId11"/>
    <p:sldId id="344" r:id="rId12"/>
    <p:sldId id="561" r:id="rId13"/>
    <p:sldId id="507" r:id="rId14"/>
    <p:sldId id="542" r:id="rId15"/>
    <p:sldId id="543" r:id="rId16"/>
    <p:sldId id="544" r:id="rId17"/>
    <p:sldId id="545" r:id="rId18"/>
    <p:sldId id="446" r:id="rId19"/>
    <p:sldId id="513" r:id="rId20"/>
    <p:sldId id="517" r:id="rId21"/>
    <p:sldId id="546" r:id="rId22"/>
    <p:sldId id="464" r:id="rId23"/>
    <p:sldId id="519" r:id="rId24"/>
    <p:sldId id="521" r:id="rId25"/>
    <p:sldId id="520" r:id="rId26"/>
    <p:sldId id="516" r:id="rId27"/>
    <p:sldId id="522" r:id="rId28"/>
    <p:sldId id="523" r:id="rId29"/>
    <p:sldId id="524" r:id="rId30"/>
    <p:sldId id="525" r:id="rId31"/>
    <p:sldId id="547" r:id="rId32"/>
    <p:sldId id="477" r:id="rId33"/>
    <p:sldId id="445" r:id="rId34"/>
    <p:sldId id="476" r:id="rId35"/>
    <p:sldId id="478" r:id="rId36"/>
    <p:sldId id="537" r:id="rId37"/>
    <p:sldId id="538" r:id="rId38"/>
    <p:sldId id="484" r:id="rId39"/>
    <p:sldId id="557" r:id="rId40"/>
    <p:sldId id="562" r:id="rId41"/>
    <p:sldId id="481" r:id="rId42"/>
    <p:sldId id="485" r:id="rId43"/>
    <p:sldId id="487" r:id="rId44"/>
    <p:sldId id="455" r:id="rId45"/>
    <p:sldId id="548" r:id="rId46"/>
    <p:sldId id="549" r:id="rId47"/>
    <p:sldId id="551" r:id="rId48"/>
    <p:sldId id="558" r:id="rId49"/>
    <p:sldId id="555" r:id="rId50"/>
    <p:sldId id="550" r:id="rId51"/>
    <p:sldId id="498" r:id="rId52"/>
    <p:sldId id="495" r:id="rId53"/>
    <p:sldId id="553" r:id="rId54"/>
    <p:sldId id="488" r:id="rId55"/>
    <p:sldId id="563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a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9694" autoAdjust="0"/>
  </p:normalViewPr>
  <p:slideViewPr>
    <p:cSldViewPr snapToGrid="0">
      <p:cViewPr varScale="1">
        <p:scale>
          <a:sx n="102" d="100"/>
          <a:sy n="102" d="100"/>
        </p:scale>
        <p:origin x="-74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2" d="100"/>
        <a:sy n="7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notesMaster" Target="notesMasters/notesMaster1.xml"/><Relationship Id="rId58" Type="http://schemas.openxmlformats.org/officeDocument/2006/relationships/handoutMaster" Target="handoutMasters/handoutMaster1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commentAuthors" Target="commentAuthors.xml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5283A-13AD-0A49-BCFB-23A75588D1FA}" type="datetime1">
              <a:rPr lang="en-US" smtClean="0"/>
              <a:t>5/19/14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77868-DEF7-F546-B8CA-AA4A671B8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1427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B146D-6D5C-DD40-AE5B-F608A1586856}" type="datetime1">
              <a:rPr lang="en-US" smtClean="0"/>
              <a:t>5/19/14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08105-3F30-4416-B131-7A21687F2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532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08105-3F30-4416-B131-7A21687F27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323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F0B5-F7A8-2A40-B94D-2EF006768875}" type="datetime1">
              <a:rPr lang="en-US" smtClean="0"/>
              <a:t>5/19/14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972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A51B-050F-724A-BC22-B89654EC4EFF}" type="datetime1">
              <a:rPr lang="en-US" smtClean="0"/>
              <a:t>5/19/14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9006-9E23-44F5-81C6-BA0167BDB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774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3DC84-9AA9-3E45-A625-95B6CE3A0FD1}" type="datetime1">
              <a:rPr lang="en-US" smtClean="0"/>
              <a:t>5/19/14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9006-9E23-44F5-81C6-BA0167BDB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218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55FB-DF0B-054F-8C37-1A3946188DB7}" type="datetime1">
              <a:rPr lang="en-US" smtClean="0"/>
              <a:t>5/19/14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 descr="http://upload.wikimedia.org/wikipedia/en/thumb/0/0c/MIT_logo.svg/350px-MIT_logo.sv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398" y="6356351"/>
            <a:ext cx="67407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 userDrawn="1"/>
        </p:nvSpPr>
        <p:spPr>
          <a:xfrm>
            <a:off x="8595997" y="6596390"/>
            <a:ext cx="5480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0CFADB8-D136-414E-913D-7271A6FA4D84}" type="slidenum">
              <a:rPr lang="en-US" sz="1100" smtClean="0"/>
              <a:t>‹#›</a:t>
            </a:fld>
            <a:r>
              <a:rPr lang="en-US" sz="1100" dirty="0" smtClean="0"/>
              <a:t>/55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811614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B836-698A-E34B-AE0C-26D1DB899CFE}" type="datetime1">
              <a:rPr lang="en-US" smtClean="0"/>
              <a:t>5/19/14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9006-9E23-44F5-81C6-BA0167BDBB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010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B781-9E85-634D-ABE8-BF2C5775A4D0}" type="datetime1">
              <a:rPr lang="en-US" smtClean="0"/>
              <a:t>5/19/14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9006-9E23-44F5-81C6-BA0167BDB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59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018C-CAB5-264A-BB90-6856A451F3B7}" type="datetime1">
              <a:rPr lang="en-US" smtClean="0"/>
              <a:t>5/19/14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9006-9E23-44F5-81C6-BA0167BDB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967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04B08-3D63-BD4C-BE54-D6A8689E022B}" type="datetime1">
              <a:rPr lang="en-US" smtClean="0"/>
              <a:t>5/19/14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9006-9E23-44F5-81C6-BA0167BDB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7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5BBF9-C120-1944-97E6-5859220C8A32}" type="datetime1">
              <a:rPr lang="en-US" smtClean="0"/>
              <a:t>5/19/14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9006-9E23-44F5-81C6-BA0167BDB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83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6139C-9C4E-9645-8AAD-064C4F9E3C0F}" type="datetime1">
              <a:rPr lang="en-US" smtClean="0"/>
              <a:t>5/19/14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9006-9E23-44F5-81C6-BA0167BDB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06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3AE86-7F82-3A4B-975D-9DD46857604D}" type="datetime1">
              <a:rPr lang="en-US" smtClean="0"/>
              <a:t>5/19/14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9006-9E23-44F5-81C6-BA0167BDB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018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61BB8-3DD2-4C4E-AC44-8676B19E9049}" type="datetime1">
              <a:rPr lang="en-US" smtClean="0"/>
              <a:t>5/19/14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59006-9E23-44F5-81C6-BA0167BDBB74}" type="slidenum">
              <a:rPr lang="en-US" smtClean="0"/>
              <a:t>‹#›</a:t>
            </a:fld>
            <a:r>
              <a:rPr lang="en-US" dirty="0" smtClean="0"/>
              <a:t>/55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966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3.emf"/><Relationship Id="rId12" Type="http://schemas.openxmlformats.org/officeDocument/2006/relationships/image" Target="../media/image34.emf"/><Relationship Id="rId13" Type="http://schemas.openxmlformats.org/officeDocument/2006/relationships/image" Target="../media/image35.emf"/><Relationship Id="rId14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5" Type="http://schemas.openxmlformats.org/officeDocument/2006/relationships/image" Target="../media/image27.emf"/><Relationship Id="rId6" Type="http://schemas.openxmlformats.org/officeDocument/2006/relationships/image" Target="../media/image28.emf"/><Relationship Id="rId7" Type="http://schemas.openxmlformats.org/officeDocument/2006/relationships/image" Target="../media/image29.emf"/><Relationship Id="rId8" Type="http://schemas.openxmlformats.org/officeDocument/2006/relationships/image" Target="../media/image30.emf"/><Relationship Id="rId9" Type="http://schemas.openxmlformats.org/officeDocument/2006/relationships/image" Target="../media/image31.emf"/><Relationship Id="rId10" Type="http://schemas.openxmlformats.org/officeDocument/2006/relationships/image" Target="../media/image3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1.emf"/><Relationship Id="rId5" Type="http://schemas.openxmlformats.org/officeDocument/2006/relationships/image" Target="../media/image42.emf"/><Relationship Id="rId6" Type="http://schemas.openxmlformats.org/officeDocument/2006/relationships/image" Target="../media/image43.emf"/><Relationship Id="rId7" Type="http://schemas.openxmlformats.org/officeDocument/2006/relationships/image" Target="../media/image44.emf"/><Relationship Id="rId8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4" Type="http://schemas.openxmlformats.org/officeDocument/2006/relationships/image" Target="../media/image47.emf"/><Relationship Id="rId5" Type="http://schemas.openxmlformats.org/officeDocument/2006/relationships/image" Target="../media/image42.emf"/><Relationship Id="rId6" Type="http://schemas.openxmlformats.org/officeDocument/2006/relationships/image" Target="../media/image43.emf"/><Relationship Id="rId7" Type="http://schemas.openxmlformats.org/officeDocument/2006/relationships/image" Target="../media/image48.emf"/><Relationship Id="rId8" Type="http://schemas.openxmlformats.org/officeDocument/2006/relationships/image" Target="../media/image49.emf"/><Relationship Id="rId9" Type="http://schemas.openxmlformats.org/officeDocument/2006/relationships/image" Target="../media/image5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4" Type="http://schemas.openxmlformats.org/officeDocument/2006/relationships/image" Target="../media/image52.emf"/><Relationship Id="rId5" Type="http://schemas.openxmlformats.org/officeDocument/2006/relationships/image" Target="../media/image42.emf"/><Relationship Id="rId6" Type="http://schemas.openxmlformats.org/officeDocument/2006/relationships/image" Target="../media/image43.emf"/><Relationship Id="rId7" Type="http://schemas.openxmlformats.org/officeDocument/2006/relationships/image" Target="../media/image53.emf"/><Relationship Id="rId8" Type="http://schemas.openxmlformats.org/officeDocument/2006/relationships/image" Target="../media/image54.emf"/><Relationship Id="rId9" Type="http://schemas.openxmlformats.org/officeDocument/2006/relationships/image" Target="../media/image5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4" Type="http://schemas.openxmlformats.org/officeDocument/2006/relationships/image" Target="../media/image52.emf"/><Relationship Id="rId5" Type="http://schemas.openxmlformats.org/officeDocument/2006/relationships/image" Target="../media/image42.emf"/><Relationship Id="rId6" Type="http://schemas.openxmlformats.org/officeDocument/2006/relationships/image" Target="../media/image43.emf"/><Relationship Id="rId7" Type="http://schemas.openxmlformats.org/officeDocument/2006/relationships/image" Target="../media/image57.emf"/><Relationship Id="rId8" Type="http://schemas.openxmlformats.org/officeDocument/2006/relationships/image" Target="../media/image58.emf"/><Relationship Id="rId9" Type="http://schemas.openxmlformats.org/officeDocument/2006/relationships/image" Target="../media/image59.emf"/><Relationship Id="rId10" Type="http://schemas.openxmlformats.org/officeDocument/2006/relationships/image" Target="../media/image6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5" Type="http://schemas.openxmlformats.org/officeDocument/2006/relationships/image" Target="../media/image68.emf"/><Relationship Id="rId6" Type="http://schemas.openxmlformats.org/officeDocument/2006/relationships/image" Target="../media/image6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4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4" Type="http://schemas.openxmlformats.org/officeDocument/2006/relationships/image" Target="../media/image71.png"/><Relationship Id="rId5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Relationship Id="rId3" Type="http://schemas.openxmlformats.org/officeDocument/2006/relationships/image" Target="../media/image7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4" Type="http://schemas.openxmlformats.org/officeDocument/2006/relationships/image" Target="../media/image76.png"/><Relationship Id="rId5" Type="http://schemas.openxmlformats.org/officeDocument/2006/relationships/image" Target="../media/image7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png"/><Relationship Id="rId3" Type="http://schemas.openxmlformats.org/officeDocument/2006/relationships/image" Target="../media/image7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Relationship Id="rId3" Type="http://schemas.openxmlformats.org/officeDocument/2006/relationships/image" Target="../media/image8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png"/><Relationship Id="rId3" Type="http://schemas.openxmlformats.org/officeDocument/2006/relationships/image" Target="../media/image8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4" Type="http://schemas.openxmlformats.org/officeDocument/2006/relationships/image" Target="../media/image88.emf"/><Relationship Id="rId5" Type="http://schemas.openxmlformats.org/officeDocument/2006/relationships/image" Target="../media/image8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1.png"/><Relationship Id="rId3" Type="http://schemas.openxmlformats.org/officeDocument/2006/relationships/image" Target="../media/image92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1.png"/><Relationship Id="rId3" Type="http://schemas.openxmlformats.org/officeDocument/2006/relationships/image" Target="../media/image92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4" Type="http://schemas.openxmlformats.org/officeDocument/2006/relationships/image" Target="../media/image94.emf"/><Relationship Id="rId5" Type="http://schemas.openxmlformats.org/officeDocument/2006/relationships/image" Target="../media/image95.emf"/><Relationship Id="rId6" Type="http://schemas.openxmlformats.org/officeDocument/2006/relationships/image" Target="../media/image9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4" Type="http://schemas.openxmlformats.org/officeDocument/2006/relationships/image" Target="../media/image99.emf"/><Relationship Id="rId5" Type="http://schemas.openxmlformats.org/officeDocument/2006/relationships/image" Target="../media/image100.emf"/><Relationship Id="rId6" Type="http://schemas.openxmlformats.org/officeDocument/2006/relationships/image" Target="../media/image10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7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4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5.jpeg"/><Relationship Id="rId3" Type="http://schemas.openxmlformats.org/officeDocument/2006/relationships/image" Target="../media/image10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1.png"/><Relationship Id="rId3" Type="http://schemas.openxmlformats.org/officeDocument/2006/relationships/image" Target="../media/image92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emf"/><Relationship Id="rId4" Type="http://schemas.openxmlformats.org/officeDocument/2006/relationships/image" Target="../media/image11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emf"/><Relationship Id="rId4" Type="http://schemas.openxmlformats.org/officeDocument/2006/relationships/image" Target="../media/image11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2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3.png"/><Relationship Id="rId3" Type="http://schemas.openxmlformats.org/officeDocument/2006/relationships/image" Target="../media/image10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4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emf"/><Relationship Id="rId4" Type="http://schemas.openxmlformats.org/officeDocument/2006/relationships/image" Target="../media/image11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5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7.emf"/><Relationship Id="rId3" Type="http://schemas.openxmlformats.org/officeDocument/2006/relationships/image" Target="../media/image11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7" Type="http://schemas.openxmlformats.org/officeDocument/2006/relationships/image" Target="../media/image11.emf"/><Relationship Id="rId8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9.emf"/><Relationship Id="rId3" Type="http://schemas.openxmlformats.org/officeDocument/2006/relationships/image" Target="../media/image120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1.png"/><Relationship Id="rId3" Type="http://schemas.openxmlformats.org/officeDocument/2006/relationships/image" Target="../media/image122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3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4.png"/><Relationship Id="rId3" Type="http://schemas.openxmlformats.org/officeDocument/2006/relationships/image" Target="../media/image125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6.png"/><Relationship Id="rId3" Type="http://schemas.openxmlformats.org/officeDocument/2006/relationships/image" Target="../media/image127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Relationship Id="rId3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743" y="825015"/>
            <a:ext cx="8865356" cy="2387600"/>
          </a:xfrm>
        </p:spPr>
        <p:txBody>
          <a:bodyPr anchor="ctr">
            <a:normAutofit fontScale="90000"/>
          </a:bodyPr>
          <a:lstStyle/>
          <a:p>
            <a:pPr>
              <a:lnSpc>
                <a:spcPct val="110000"/>
              </a:lnSpc>
            </a:pP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dirty="0" smtClean="0"/>
              <a:t> </a:t>
            </a:r>
            <a:r>
              <a:rPr lang="en-US" dirty="0"/>
              <a:t>Random Matrix </a:t>
            </a:r>
            <a:r>
              <a:rPr lang="en-US" dirty="0" smtClean="0"/>
              <a:t>Laws</a:t>
            </a:r>
            <a:br>
              <a:rPr lang="en-US" dirty="0" smtClean="0"/>
            </a:br>
            <a:r>
              <a:rPr lang="en-US" dirty="0" smtClean="0"/>
              <a:t>&amp;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Jacobi Operators</a:t>
            </a:r>
            <a:r>
              <a:rPr lang="en-US" sz="4900" dirty="0" smtClean="0"/>
              <a:t/>
            </a:r>
            <a:br>
              <a:rPr lang="en-US" sz="4900" dirty="0" smtClean="0"/>
            </a:b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7456" y="3090600"/>
            <a:ext cx="6858000" cy="2644201"/>
          </a:xfrm>
        </p:spPr>
        <p:txBody>
          <a:bodyPr anchor="ctr">
            <a:normAutofit/>
          </a:bodyPr>
          <a:lstStyle/>
          <a:p>
            <a:r>
              <a:rPr lang="en-US" sz="2800" dirty="0" smtClean="0"/>
              <a:t>Alan Edelman</a:t>
            </a:r>
          </a:p>
          <a:p>
            <a:r>
              <a:rPr lang="en-US" dirty="0" smtClean="0"/>
              <a:t>MIT</a:t>
            </a:r>
          </a:p>
          <a:p>
            <a:r>
              <a:rPr lang="en-US" dirty="0" smtClean="0"/>
              <a:t>May  19, 2014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joint with Alex </a:t>
            </a:r>
            <a:r>
              <a:rPr lang="en-US" sz="2000" dirty="0" err="1"/>
              <a:t>Dubbs</a:t>
            </a:r>
            <a:r>
              <a:rPr lang="en-US" sz="2000" dirty="0"/>
              <a:t> and Praveen </a:t>
            </a:r>
            <a:r>
              <a:rPr lang="en-US" sz="2000" dirty="0" err="1"/>
              <a:t>Venkataramana</a:t>
            </a:r>
            <a:endParaRPr lang="en-US" sz="2000" dirty="0"/>
          </a:p>
          <a:p>
            <a:pPr>
              <a:lnSpc>
                <a:spcPct val="110000"/>
              </a:lnSpc>
            </a:pPr>
            <a:r>
              <a:rPr lang="en-US" sz="1050" dirty="0"/>
              <a:t>(acknowledging gratefully the help from Bernie Wang</a:t>
            </a:r>
            <a:r>
              <a:rPr lang="en-US" sz="1050" dirty="0" smtClean="0"/>
              <a:t>)</a:t>
            </a:r>
            <a:endParaRPr lang="en-US" sz="105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900" y="6088758"/>
            <a:ext cx="2157175" cy="5961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r="5842"/>
          <a:stretch/>
        </p:blipFill>
        <p:spPr>
          <a:xfrm>
            <a:off x="4398540" y="5911899"/>
            <a:ext cx="4608794" cy="7830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39963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943" y="4120958"/>
            <a:ext cx="3754169" cy="100501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07" y="55370"/>
            <a:ext cx="8515350" cy="1325563"/>
          </a:xfrm>
        </p:spPr>
        <p:txBody>
          <a:bodyPr/>
          <a:lstStyle/>
          <a:p>
            <a:r>
              <a:rPr lang="en-US" dirty="0" smtClean="0"/>
              <a:t>Example </a:t>
            </a:r>
            <a:r>
              <a:rPr lang="en-US" dirty="0" err="1" smtClean="0"/>
              <a:t>Chebfun</a:t>
            </a:r>
            <a:r>
              <a:rPr lang="en-US" dirty="0" smtClean="0"/>
              <a:t> </a:t>
            </a:r>
            <a:r>
              <a:rPr lang="en-US" dirty="0" err="1" smtClean="0"/>
              <a:t>Lanczos</a:t>
            </a:r>
            <a:r>
              <a:rPr lang="en-US" dirty="0" smtClean="0"/>
              <a:t> Run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2015" y="928902"/>
            <a:ext cx="4489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Garamond" panose="02020404030301010803" pitchFamily="18" charset="0"/>
              </a:rPr>
              <a:t>[Verbatim from Pedro </a:t>
            </a:r>
            <a:r>
              <a:rPr lang="en-US" sz="1600" dirty="0" err="1" smtClean="0">
                <a:solidFill>
                  <a:srgbClr val="0070C0"/>
                </a:solidFill>
                <a:latin typeface="Garamond" panose="02020404030301010803" pitchFamily="18" charset="0"/>
              </a:rPr>
              <a:t>Gonnet’s</a:t>
            </a:r>
            <a:r>
              <a:rPr lang="en-US" sz="1600" dirty="0" smtClean="0">
                <a:solidFill>
                  <a:srgbClr val="0070C0"/>
                </a:solidFill>
                <a:latin typeface="Garamond" panose="02020404030301010803" pitchFamily="18" charset="0"/>
              </a:rPr>
              <a:t> November 2011 Run]</a:t>
            </a:r>
            <a:endParaRPr lang="en-US" sz="1600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2300" y="1595590"/>
            <a:ext cx="3816456" cy="80499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8302" y="2737334"/>
            <a:ext cx="3928683" cy="789466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7481827" y="6267718"/>
            <a:ext cx="982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Thanks to</a:t>
            </a:r>
          </a:p>
          <a:p>
            <a:r>
              <a:rPr lang="en-US" sz="1200" dirty="0" smtClean="0"/>
              <a:t>Bernie Wang</a:t>
            </a:r>
            <a:endParaRPr lang="en-US" sz="12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5207610" y="1697540"/>
            <a:ext cx="3399293" cy="5972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090063" y="1824397"/>
            <a:ext cx="3457578" cy="5874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090063" y="1952860"/>
            <a:ext cx="2529094" cy="4359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667183" y="1659815"/>
            <a:ext cx="2703141" cy="4689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106530" y="2789783"/>
            <a:ext cx="3445352" cy="5879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047268" y="2906909"/>
            <a:ext cx="3445352" cy="5879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952733" y="3035791"/>
            <a:ext cx="2529094" cy="4359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612162" y="2742748"/>
            <a:ext cx="3116571" cy="5531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154167" y="4117500"/>
            <a:ext cx="3409071" cy="7157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076345" y="4290252"/>
            <a:ext cx="3507746" cy="6951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007989" y="4451369"/>
            <a:ext cx="3113201" cy="6435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620386" y="4123050"/>
            <a:ext cx="2942852" cy="5684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Process 33"/>
          <p:cNvSpPr/>
          <p:nvPr/>
        </p:nvSpPr>
        <p:spPr>
          <a:xfrm>
            <a:off x="4918853" y="2766787"/>
            <a:ext cx="305731" cy="188086"/>
          </a:xfrm>
          <a:prstGeom prst="flowChartProcess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5" name="Process 34"/>
          <p:cNvSpPr/>
          <p:nvPr/>
        </p:nvSpPr>
        <p:spPr>
          <a:xfrm>
            <a:off x="4891347" y="4075692"/>
            <a:ext cx="492459" cy="202828"/>
          </a:xfrm>
          <a:prstGeom prst="flowChartProcess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6" name="Process 35"/>
          <p:cNvSpPr/>
          <p:nvPr/>
        </p:nvSpPr>
        <p:spPr>
          <a:xfrm>
            <a:off x="4891348" y="4310709"/>
            <a:ext cx="492459" cy="169523"/>
          </a:xfrm>
          <a:prstGeom prst="flowChartProcess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907" y="1636828"/>
            <a:ext cx="4144028" cy="3578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" name="Process 35"/>
          <p:cNvSpPr/>
          <p:nvPr/>
        </p:nvSpPr>
        <p:spPr>
          <a:xfrm>
            <a:off x="5660446" y="4109226"/>
            <a:ext cx="492459" cy="169523"/>
          </a:xfrm>
          <a:prstGeom prst="flowChartProcess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197961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5061"/>
              </p:ext>
            </p:extLst>
          </p:nvPr>
        </p:nvGraphicFramePr>
        <p:xfrm>
          <a:off x="0" y="190470"/>
          <a:ext cx="9144001" cy="6261134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208309"/>
                <a:gridCol w="1551863"/>
                <a:gridCol w="3640741"/>
                <a:gridCol w="2743088"/>
              </a:tblGrid>
              <a:tr h="40947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RMT Law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Formula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1169147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Hermite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Semicircle</a:t>
                      </a:r>
                      <a:r>
                        <a:rPr lang="en-US" baseline="0" dirty="0" smtClean="0"/>
                        <a:t> Law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Wigner</a:t>
                      </a:r>
                      <a:r>
                        <a:rPr lang="en-US" baseline="0" dirty="0" smtClean="0"/>
                        <a:t> 1955</a:t>
                      </a:r>
                    </a:p>
                    <a:p>
                      <a:pPr algn="ctr"/>
                      <a:r>
                        <a:rPr lang="en-US" baseline="0" dirty="0" smtClean="0"/>
                        <a:t>Free CLT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1517771">
                <a:tc>
                  <a:txBody>
                    <a:bodyPr/>
                    <a:lstStyle/>
                    <a:p>
                      <a:pPr algn="ctr" rtl="0"/>
                      <a:r>
                        <a:rPr lang="en-US" dirty="0" err="1" smtClean="0"/>
                        <a:t>Laguerre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Marcenko-Pastur</a:t>
                      </a:r>
                      <a:r>
                        <a:rPr lang="en-US" baseline="0" dirty="0" smtClean="0"/>
                        <a:t> Law</a:t>
                      </a:r>
                    </a:p>
                    <a:p>
                      <a:pPr algn="ctr" rtl="0"/>
                      <a:r>
                        <a:rPr lang="en-US" baseline="0" dirty="0" smtClean="0"/>
                        <a:t>1967</a:t>
                      </a:r>
                    </a:p>
                    <a:p>
                      <a:pPr algn="ctr" rtl="0"/>
                      <a:endParaRPr lang="en-US" baseline="0" dirty="0" smtClean="0"/>
                    </a:p>
                    <a:p>
                      <a:pPr algn="ctr" rtl="0"/>
                      <a:r>
                        <a:rPr lang="en-US" baseline="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169502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Jacobi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Wachter</a:t>
                      </a:r>
                      <a:r>
                        <a:rPr lang="en-US" baseline="0" dirty="0" smtClean="0"/>
                        <a:t> Law </a:t>
                      </a:r>
                    </a:p>
                    <a:p>
                      <a:pPr algn="ctr"/>
                      <a:r>
                        <a:rPr lang="en-US" baseline="0" dirty="0" smtClean="0"/>
                        <a:t>1980</a:t>
                      </a:r>
                    </a:p>
                    <a:p>
                      <a:pPr algn="ctr"/>
                      <a:endParaRPr lang="en-US" baseline="0" dirty="0" smtClean="0"/>
                    </a:p>
                    <a:p>
                      <a:pPr algn="ctr"/>
                      <a:endParaRPr lang="en-US" baseline="0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14273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Gegenbauer</a:t>
                      </a:r>
                      <a:endParaRPr lang="en-US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random regular graphs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Mckay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Law</a:t>
                      </a:r>
                    </a:p>
                    <a:p>
                      <a:pPr algn="ctr"/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1981</a:t>
                      </a:r>
                    </a:p>
                    <a:p>
                      <a:pPr algn="ctr"/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(a=b=v/2)</a:t>
                      </a:r>
                    </a:p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689906" y="4200211"/>
            <a:ext cx="1454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Too Small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3871" y="887645"/>
            <a:ext cx="2325994" cy="569945"/>
          </a:xfrm>
          <a:prstGeom prst="rect">
            <a:avLst/>
          </a:prstGeom>
        </p:spPr>
      </p:pic>
      <p:pic>
        <p:nvPicPr>
          <p:cNvPr id="22" name="Picture 21" descr="semicircle.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119" t="27559" r="6950" b="19322"/>
          <a:stretch/>
        </p:blipFill>
        <p:spPr>
          <a:xfrm>
            <a:off x="6705050" y="753703"/>
            <a:ext cx="1976785" cy="1026124"/>
          </a:xfrm>
          <a:prstGeom prst="rect">
            <a:avLst/>
          </a:prstGeom>
        </p:spPr>
      </p:pic>
      <p:pic>
        <p:nvPicPr>
          <p:cNvPr id="23" name="Picture 22" descr="mp.pdf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77" t="4872" r="6196" b="6359"/>
          <a:stretch/>
        </p:blipFill>
        <p:spPr>
          <a:xfrm>
            <a:off x="6713463" y="1872344"/>
            <a:ext cx="1917528" cy="1519318"/>
          </a:xfrm>
          <a:prstGeom prst="rect">
            <a:avLst/>
          </a:prstGeom>
        </p:spPr>
      </p:pic>
      <p:pic>
        <p:nvPicPr>
          <p:cNvPr id="24" name="Picture 23" descr="wachter2.pdf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60" t="11462" r="6244" b="6067"/>
          <a:stretch/>
        </p:blipFill>
        <p:spPr>
          <a:xfrm>
            <a:off x="6680098" y="3523031"/>
            <a:ext cx="2034995" cy="1494973"/>
          </a:xfrm>
          <a:prstGeom prst="rect">
            <a:avLst/>
          </a:prstGeom>
        </p:spPr>
      </p:pic>
      <p:pic>
        <p:nvPicPr>
          <p:cNvPr id="25" name="Picture 24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5491" y="3459519"/>
            <a:ext cx="2670446" cy="675030"/>
          </a:xfrm>
          <a:prstGeom prst="rect">
            <a:avLst/>
          </a:prstGeom>
        </p:spPr>
      </p:pic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5233" y="2789129"/>
            <a:ext cx="1184869" cy="324742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9780" y="4336450"/>
            <a:ext cx="3296299" cy="480786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5721" y="2824372"/>
            <a:ext cx="1415287" cy="240776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835" y="4100778"/>
            <a:ext cx="1206233" cy="72215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81822" y="1087478"/>
            <a:ext cx="221934" cy="231181"/>
          </a:xfrm>
          <a:prstGeom prst="rect">
            <a:avLst/>
          </a:prstGeom>
        </p:spPr>
      </p:pic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976" y="2095618"/>
            <a:ext cx="2598754" cy="599158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766" y="5149103"/>
            <a:ext cx="2682858" cy="678167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097" y="5989444"/>
            <a:ext cx="2286289" cy="23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149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716" y="0"/>
            <a:ext cx="9261899" cy="1239838"/>
          </a:xfrm>
        </p:spPr>
        <p:txBody>
          <a:bodyPr>
            <a:normAutofit/>
          </a:bodyPr>
          <a:lstStyle/>
          <a:p>
            <a:r>
              <a:rPr lang="en-US" dirty="0" smtClean="0"/>
              <a:t>RMT</a:t>
            </a:r>
            <a:r>
              <a:rPr lang="en-US" dirty="0" smtClean="0"/>
              <a:t> Big </a:t>
            </a:r>
            <a:r>
              <a:rPr lang="en-US" dirty="0" smtClean="0"/>
              <a:t>laws: </a:t>
            </a:r>
            <a:r>
              <a:rPr lang="en-US" dirty="0" err="1" smtClean="0"/>
              <a:t>Toeplitz</a:t>
            </a:r>
            <a:r>
              <a:rPr lang="en-US" dirty="0" smtClean="0"/>
              <a:t> + Boundary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4760" y="4887939"/>
            <a:ext cx="465296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That’s pretty special!</a:t>
            </a:r>
          </a:p>
          <a:p>
            <a:r>
              <a:rPr lang="en-US" dirty="0" smtClean="0"/>
              <a:t>Corresponds to 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order differences with boundary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4761" y="1155453"/>
            <a:ext cx="3949974" cy="268190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3669" y="4225137"/>
            <a:ext cx="4301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[</a:t>
            </a:r>
            <a:r>
              <a:rPr lang="en-US" dirty="0" err="1" smtClean="0">
                <a:solidFill>
                  <a:schemeClr val="accent1"/>
                </a:solidFill>
              </a:rPr>
              <a:t>Anshelevich</a:t>
            </a:r>
            <a:r>
              <a:rPr lang="en-US" dirty="0" smtClean="0">
                <a:solidFill>
                  <a:schemeClr val="accent1"/>
                </a:solidFill>
              </a:rPr>
              <a:t>,</a:t>
            </a:r>
            <a:r>
              <a:rPr lang="pl-PL" dirty="0">
                <a:solidFill>
                  <a:schemeClr val="accent1"/>
                </a:solidFill>
              </a:rPr>
              <a:t> </a:t>
            </a:r>
            <a:r>
              <a:rPr lang="pl-PL" dirty="0" smtClean="0">
                <a:solidFill>
                  <a:schemeClr val="accent1"/>
                </a:solidFill>
              </a:rPr>
              <a:t>2010</a:t>
            </a:r>
            <a:r>
              <a:rPr lang="pl-PL" dirty="0">
                <a:solidFill>
                  <a:schemeClr val="accent1"/>
                </a:solidFill>
              </a:rPr>
              <a:t>]</a:t>
            </a:r>
            <a:r>
              <a:rPr lang="pl-PL" dirty="0" smtClean="0">
                <a:solidFill>
                  <a:schemeClr val="accent1"/>
                </a:solidFill>
              </a:rPr>
              <a:t> (Free Meixner)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[E, </a:t>
            </a:r>
            <a:r>
              <a:rPr lang="en-US" dirty="0" err="1" smtClean="0">
                <a:solidFill>
                  <a:schemeClr val="accent1"/>
                </a:solidFill>
              </a:rPr>
              <a:t>Dubbs</a:t>
            </a:r>
            <a:r>
              <a:rPr lang="en-US" dirty="0" smtClean="0">
                <a:solidFill>
                  <a:schemeClr val="accent1"/>
                </a:solidFill>
              </a:rPr>
              <a:t>, 2014]</a:t>
            </a:r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566875"/>
              </p:ext>
            </p:extLst>
          </p:nvPr>
        </p:nvGraphicFramePr>
        <p:xfrm>
          <a:off x="4259386" y="1016059"/>
          <a:ext cx="4700956" cy="5607717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469291"/>
                <a:gridCol w="1670412"/>
                <a:gridCol w="1561253"/>
              </a:tblGrid>
              <a:tr h="6227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Jacobi</a:t>
                      </a:r>
                    </a:p>
                    <a:p>
                      <a:pPr algn="ctr"/>
                      <a:r>
                        <a:rPr lang="en-US" dirty="0" smtClean="0"/>
                        <a:t>Encoding</a:t>
                      </a:r>
                      <a:endParaRPr lang="en-US" dirty="0" smtClean="0"/>
                    </a:p>
                  </a:txBody>
                  <a:tcPr/>
                </a:tc>
              </a:tr>
              <a:tr h="1156518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Hermite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Semicircle</a:t>
                      </a:r>
                      <a:r>
                        <a:rPr lang="en-US" baseline="0" dirty="0" smtClean="0"/>
                        <a:t> Law</a:t>
                      </a:r>
                      <a:endParaRPr lang="en-US" dirty="0" smtClean="0"/>
                    </a:p>
                    <a:p>
                      <a:pPr algn="ctr"/>
                      <a:r>
                        <a:rPr lang="en-US" baseline="0" dirty="0" smtClean="0"/>
                        <a:t> 1955</a:t>
                      </a:r>
                    </a:p>
                    <a:p>
                      <a:pPr algn="ctr"/>
                      <a:endParaRPr lang="en-US" baseline="0" dirty="0" smtClean="0"/>
                    </a:p>
                    <a:p>
                      <a:pPr algn="ctr"/>
                      <a:r>
                        <a:rPr lang="en-US" baseline="0" dirty="0" smtClean="0"/>
                        <a:t>Free CLT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x=a</a:t>
                      </a:r>
                    </a:p>
                    <a:p>
                      <a:pPr algn="ctr"/>
                      <a:r>
                        <a:rPr lang="en-US" dirty="0" smtClean="0"/>
                        <a:t>y=b</a:t>
                      </a:r>
                      <a:endParaRPr lang="en-US" dirty="0"/>
                    </a:p>
                  </a:txBody>
                  <a:tcPr/>
                </a:tc>
              </a:tr>
              <a:tr h="1423407">
                <a:tc>
                  <a:txBody>
                    <a:bodyPr/>
                    <a:lstStyle/>
                    <a:p>
                      <a:pPr algn="ctr" rtl="0"/>
                      <a:r>
                        <a:rPr lang="en-US" dirty="0" err="1" smtClean="0"/>
                        <a:t>Laguerre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Marcenko-Pastur</a:t>
                      </a:r>
                      <a:r>
                        <a:rPr lang="en-US" baseline="0" dirty="0" smtClean="0"/>
                        <a:t> Law</a:t>
                      </a:r>
                    </a:p>
                    <a:p>
                      <a:pPr algn="ctr" rtl="0"/>
                      <a:r>
                        <a:rPr lang="en-US" baseline="0" dirty="0" smtClean="0"/>
                        <a:t>1967</a:t>
                      </a:r>
                    </a:p>
                    <a:p>
                      <a:pPr algn="ctr" rtl="0"/>
                      <a:endParaRPr lang="en-US" baseline="0" dirty="0" smtClean="0"/>
                    </a:p>
                    <a:p>
                      <a:pPr algn="ctr" rtl="0"/>
                      <a:r>
                        <a:rPr lang="en-US" baseline="0" dirty="0" smtClean="0"/>
                        <a:t>Free Poisson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x=parameter</a:t>
                      </a:r>
                    </a:p>
                    <a:p>
                      <a:pPr algn="ctr"/>
                      <a:r>
                        <a:rPr lang="en-US" dirty="0" smtClean="0"/>
                        <a:t>y=b</a:t>
                      </a:r>
                      <a:endParaRPr lang="en-US" dirty="0"/>
                    </a:p>
                  </a:txBody>
                  <a:tcPr/>
                </a:tc>
              </a:tr>
              <a:tr h="11565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Jacobi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Wachter</a:t>
                      </a:r>
                      <a:r>
                        <a:rPr lang="en-US" baseline="0" dirty="0" smtClean="0"/>
                        <a:t> Law </a:t>
                      </a:r>
                    </a:p>
                    <a:p>
                      <a:pPr algn="ctr"/>
                      <a:r>
                        <a:rPr lang="en-US" baseline="0" dirty="0" smtClean="0"/>
                        <a:t>1980</a:t>
                      </a:r>
                    </a:p>
                    <a:p>
                      <a:pPr algn="ctr"/>
                      <a:endParaRPr lang="en-US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Free Binomial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x=parameter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y=parameter</a:t>
                      </a:r>
                    </a:p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127158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Gengenbauer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Mackay Law</a:t>
                      </a:r>
                    </a:p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1981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x=a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y=parameter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5155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6837"/>
            <a:ext cx="7886700" cy="1325563"/>
          </a:xfrm>
        </p:spPr>
        <p:txBody>
          <a:bodyPr/>
          <a:lstStyle/>
          <a:p>
            <a:r>
              <a:rPr lang="en-US" dirty="0" err="1" smtClean="0"/>
              <a:t>Anshelevich</a:t>
            </a:r>
            <a:r>
              <a:rPr lang="en-US" dirty="0" smtClean="0"/>
              <a:t>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22400"/>
            <a:ext cx="7886700" cy="4754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Describe all weight Functions whose Jacobi encoding is </a:t>
            </a:r>
            <a:r>
              <a:rPr lang="en-US" dirty="0" err="1" smtClean="0"/>
              <a:t>Toeplitz</a:t>
            </a:r>
            <a:r>
              <a:rPr lang="en-US" dirty="0" smtClean="0"/>
              <a:t> off the first row and column</a:t>
            </a:r>
          </a:p>
          <a:p>
            <a:r>
              <a:rPr lang="en-US" dirty="0" smtClean="0"/>
              <a:t>This is a terrific result, which directly lets us characterize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McKay often thrown in with </a:t>
            </a:r>
            <a:r>
              <a:rPr lang="en-US" dirty="0" err="1" smtClean="0"/>
              <a:t>Wachter</a:t>
            </a:r>
            <a:r>
              <a:rPr lang="en-US" dirty="0" smtClean="0"/>
              <a:t>, but seems worth distinguishing as special</a:t>
            </a:r>
          </a:p>
          <a:p>
            <a:r>
              <a:rPr lang="en-US" dirty="0" smtClean="0"/>
              <a:t>Known as “free </a:t>
            </a:r>
            <a:r>
              <a:rPr lang="en-US" dirty="0" err="1" smtClean="0"/>
              <a:t>Meixner</a:t>
            </a:r>
            <a:r>
              <a:rPr lang="en-US" dirty="0" smtClean="0"/>
              <a:t>,” but I prefer to emphasize the </a:t>
            </a:r>
            <a:r>
              <a:rPr lang="en-US" dirty="0" err="1" smtClean="0"/>
              <a:t>Toeplitz</a:t>
            </a:r>
            <a:r>
              <a:rPr lang="en-US" dirty="0" smtClean="0"/>
              <a:t> plus boundary aspect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16" t="42688" r="24479" b="15876"/>
          <a:stretch/>
        </p:blipFill>
        <p:spPr>
          <a:xfrm>
            <a:off x="1465096" y="2993933"/>
            <a:ext cx="6561303" cy="13527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45801" y="574953"/>
            <a:ext cx="21122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[</a:t>
            </a:r>
            <a:r>
              <a:rPr lang="en-US" dirty="0" err="1" smtClean="0">
                <a:solidFill>
                  <a:srgbClr val="0070C0"/>
                </a:solidFill>
              </a:rPr>
              <a:t>Anshelevich</a:t>
            </a:r>
            <a:r>
              <a:rPr lang="en-US" dirty="0" smtClean="0">
                <a:solidFill>
                  <a:srgbClr val="0070C0"/>
                </a:solidFill>
              </a:rPr>
              <a:t>, 2010]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263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150322"/>
              </p:ext>
            </p:extLst>
          </p:nvPr>
        </p:nvGraphicFramePr>
        <p:xfrm>
          <a:off x="1261530" y="5425797"/>
          <a:ext cx="6610776" cy="1146619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421327"/>
                <a:gridCol w="1572709"/>
                <a:gridCol w="1841836"/>
                <a:gridCol w="1774904"/>
              </a:tblGrid>
              <a:tr h="386103"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60516"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252" y="5531276"/>
            <a:ext cx="333955" cy="219456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918" y="5484599"/>
            <a:ext cx="274320" cy="2743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Semicircle Law</a:t>
            </a:r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254"/>
          <a:stretch/>
        </p:blipFill>
        <p:spPr>
          <a:xfrm>
            <a:off x="1010093" y="1912385"/>
            <a:ext cx="6745068" cy="3109434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276" y="5529215"/>
            <a:ext cx="306890" cy="198576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735" y="5442544"/>
            <a:ext cx="268448" cy="285248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218" y="6084164"/>
            <a:ext cx="143651" cy="232387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473" y="6053016"/>
            <a:ext cx="109841" cy="22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96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883940"/>
              </p:ext>
            </p:extLst>
          </p:nvPr>
        </p:nvGraphicFramePr>
        <p:xfrm>
          <a:off x="1261530" y="5425797"/>
          <a:ext cx="6610776" cy="1146619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421327"/>
                <a:gridCol w="1572709"/>
                <a:gridCol w="1841836"/>
                <a:gridCol w="1774904"/>
              </a:tblGrid>
              <a:tr h="386103"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60516"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918" y="5484599"/>
            <a:ext cx="274320" cy="27432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095" y="1895097"/>
            <a:ext cx="6058581" cy="3100951"/>
          </a:xfrm>
          <a:prstGeom prst="rect">
            <a:avLst/>
          </a:prstGeom>
        </p:spPr>
      </p:pic>
      <p:sp>
        <p:nvSpPr>
          <p:cNvPr id="10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Marcenko-Pastur</a:t>
            </a:r>
            <a:r>
              <a:rPr lang="en-US" dirty="0" smtClean="0"/>
              <a:t> Law</a:t>
            </a:r>
            <a:endParaRPr lang="en-US" dirty="0"/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252" y="5531275"/>
            <a:ext cx="324644" cy="213337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276" y="5529215"/>
            <a:ext cx="306890" cy="198576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735" y="5442544"/>
            <a:ext cx="268448" cy="285248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339" y="6003842"/>
            <a:ext cx="182114" cy="249208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269" y="6003842"/>
            <a:ext cx="645653" cy="237012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016" y="6003842"/>
            <a:ext cx="370022" cy="27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650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252" y="5531276"/>
            <a:ext cx="333955" cy="2194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McKay Law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559" y="1903507"/>
            <a:ext cx="5905500" cy="302260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986218"/>
              </p:ext>
            </p:extLst>
          </p:nvPr>
        </p:nvGraphicFramePr>
        <p:xfrm>
          <a:off x="1261530" y="5425797"/>
          <a:ext cx="6610776" cy="1146619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421327"/>
                <a:gridCol w="1572709"/>
                <a:gridCol w="1841836"/>
                <a:gridCol w="1774904"/>
              </a:tblGrid>
              <a:tr h="386103"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60516"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327" y="5493010"/>
            <a:ext cx="268426" cy="268426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276" y="5529215"/>
            <a:ext cx="306890" cy="198576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735" y="5442544"/>
            <a:ext cx="268448" cy="285248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916" y="6014314"/>
            <a:ext cx="512131" cy="403167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089" y="6042110"/>
            <a:ext cx="174343" cy="283307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426" y="5989082"/>
            <a:ext cx="1187708" cy="40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506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Wachter</a:t>
            </a:r>
            <a:r>
              <a:rPr lang="en-US" dirty="0" smtClean="0"/>
              <a:t> Law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684" y="1903507"/>
            <a:ext cx="5905500" cy="30226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716511"/>
              </p:ext>
            </p:extLst>
          </p:nvPr>
        </p:nvGraphicFramePr>
        <p:xfrm>
          <a:off x="1261530" y="5425797"/>
          <a:ext cx="6610776" cy="1146619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421327"/>
                <a:gridCol w="1572709"/>
                <a:gridCol w="1841836"/>
                <a:gridCol w="1774904"/>
              </a:tblGrid>
              <a:tr h="386103"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60516"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252" y="5531275"/>
            <a:ext cx="324644" cy="213337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327" y="5493010"/>
            <a:ext cx="268426" cy="268426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276" y="5529215"/>
            <a:ext cx="306890" cy="198576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735" y="5442544"/>
            <a:ext cx="268448" cy="285248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107" y="5979331"/>
            <a:ext cx="559429" cy="488615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853" y="5996938"/>
            <a:ext cx="782564" cy="468509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719" y="5959159"/>
            <a:ext cx="1464958" cy="552463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376" y="5895729"/>
            <a:ext cx="1591282" cy="60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184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RM are these other three?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415" b="8694"/>
          <a:stretch/>
        </p:blipFill>
        <p:spPr>
          <a:xfrm>
            <a:off x="843988" y="3911047"/>
            <a:ext cx="6382463" cy="12111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672" y="5082860"/>
            <a:ext cx="5539100" cy="15785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842" b="6959"/>
          <a:stretch/>
        </p:blipFill>
        <p:spPr>
          <a:xfrm>
            <a:off x="856532" y="2548489"/>
            <a:ext cx="6561273" cy="115228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49371" y="2371860"/>
            <a:ext cx="21122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[</a:t>
            </a:r>
            <a:r>
              <a:rPr lang="en-US" dirty="0" err="1" smtClean="0">
                <a:solidFill>
                  <a:srgbClr val="0070C0"/>
                </a:solidFill>
              </a:rPr>
              <a:t>Anshelevich</a:t>
            </a:r>
            <a:r>
              <a:rPr lang="en-US" dirty="0" smtClean="0">
                <a:solidFill>
                  <a:srgbClr val="0070C0"/>
                </a:solidFill>
              </a:rPr>
              <a:t>, 2010]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09221" y="1468508"/>
            <a:ext cx="8525557" cy="797619"/>
            <a:chOff x="375138" y="1412276"/>
            <a:chExt cx="8525557" cy="79761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5138" y="1412276"/>
              <a:ext cx="8525557" cy="79761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Rectangle 11"/>
            <p:cNvSpPr/>
            <p:nvPr/>
          </p:nvSpPr>
          <p:spPr>
            <a:xfrm>
              <a:off x="5189415" y="1969477"/>
              <a:ext cx="3711280" cy="2404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59277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interesting Random Matrix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7949033" cy="483690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singular values (squared) of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Density: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Moments: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458" y="1665122"/>
            <a:ext cx="2209037" cy="61422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542936" y="3275116"/>
            <a:ext cx="3520825" cy="2435852"/>
            <a:chOff x="3800718" y="2388276"/>
            <a:chExt cx="3487943" cy="277089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00718" y="2388276"/>
              <a:ext cx="3487943" cy="2770891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81191" y="2649573"/>
              <a:ext cx="2613649" cy="780841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</p:grp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711" y="5894506"/>
            <a:ext cx="2974920" cy="590262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973" y="2473108"/>
            <a:ext cx="6549370" cy="59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75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Conference Blurb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598" y="1825625"/>
            <a:ext cx="8305801" cy="33813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Recent years have seen significant progress in </a:t>
            </a:r>
            <a:r>
              <a:rPr lang="en-US" dirty="0" smtClean="0"/>
              <a:t>the</a:t>
            </a:r>
            <a:r>
              <a:rPr lang="en-US" dirty="0" smtClean="0">
                <a:solidFill>
                  <a:srgbClr val="000000"/>
                </a:solidFill>
              </a:rPr>
              <a:t> understanding of asymptotic </a:t>
            </a:r>
            <a:r>
              <a:rPr lang="en-US" dirty="0">
                <a:solidFill>
                  <a:srgbClr val="000000"/>
                </a:solidFill>
              </a:rPr>
              <a:t>spectral properties of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random </a:t>
            </a:r>
            <a:r>
              <a:rPr lang="en-US" dirty="0">
                <a:solidFill>
                  <a:srgbClr val="FF0000"/>
                </a:solidFill>
              </a:rPr>
              <a:t>matrices</a:t>
            </a:r>
            <a:r>
              <a:rPr lang="en-US" dirty="0"/>
              <a:t> and related systems</a:t>
            </a:r>
            <a:r>
              <a:rPr lang="en-US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 </a:t>
            </a:r>
            <a:r>
              <a:rPr lang="en-US" dirty="0"/>
              <a:t>One particularly interesting aspect is the multifaceted connection with properties of orthogonal polynomial systems, </a:t>
            </a:r>
            <a:r>
              <a:rPr lang="en-US" dirty="0">
                <a:solidFill>
                  <a:srgbClr val="FF0000"/>
                </a:solidFill>
              </a:rPr>
              <a:t>encoded</a:t>
            </a:r>
            <a:r>
              <a:rPr lang="en-US" dirty="0">
                <a:solidFill>
                  <a:srgbClr val="000000"/>
                </a:solidFill>
              </a:rPr>
              <a:t> in </a:t>
            </a:r>
            <a:r>
              <a:rPr lang="en-US" dirty="0">
                <a:solidFill>
                  <a:srgbClr val="FF0000"/>
                </a:solidFill>
              </a:rPr>
              <a:t>Jacobi matrices (and their analogs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9391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486" y="0"/>
            <a:ext cx="6248785" cy="75697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Jacobi Matrix</a:t>
            </a:r>
            <a:endParaRPr lang="en-US" sz="4000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418" y="166124"/>
            <a:ext cx="5819557" cy="531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302"/>
          <a:stretch/>
        </p:blipFill>
        <p:spPr>
          <a:xfrm>
            <a:off x="1555889" y="870691"/>
            <a:ext cx="6126058" cy="42346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460" y="5267699"/>
            <a:ext cx="4492621" cy="1464138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995998" y="2740484"/>
            <a:ext cx="42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 =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644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486" y="0"/>
            <a:ext cx="6248785" cy="75697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Jacobi Matrix</a:t>
            </a:r>
            <a:endParaRPr lang="en-US" sz="4000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418" y="166124"/>
            <a:ext cx="5819557" cy="531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302"/>
          <a:stretch/>
        </p:blipFill>
        <p:spPr>
          <a:xfrm>
            <a:off x="1555889" y="870691"/>
            <a:ext cx="6126058" cy="42346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460" y="5267699"/>
            <a:ext cx="4492621" cy="1464138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995998" y="2740484"/>
            <a:ext cx="42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 =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47900"/>
            <a:ext cx="9144000" cy="2360072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617969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691298"/>
          </a:xfrm>
        </p:spPr>
        <p:txBody>
          <a:bodyPr/>
          <a:lstStyle/>
          <a:p>
            <a:r>
              <a:rPr lang="en-US" dirty="0" smtClean="0"/>
              <a:t>The four big laws are </a:t>
            </a:r>
            <a:r>
              <a:rPr lang="en-US" dirty="0" err="1" smtClean="0">
                <a:solidFill>
                  <a:srgbClr val="FF0000"/>
                </a:solidFill>
              </a:rPr>
              <a:t>Toeplitz</a:t>
            </a:r>
            <a:r>
              <a:rPr lang="en-US" dirty="0" smtClean="0"/>
              <a:t> + size 1 border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svd</a:t>
            </a:r>
            <a:r>
              <a:rPr lang="en-US" dirty="0" smtClean="0"/>
              <a:t> law seems to be heading towards </a:t>
            </a:r>
            <a:r>
              <a:rPr lang="en-US" dirty="0" err="1" smtClean="0">
                <a:solidFill>
                  <a:srgbClr val="FF0000"/>
                </a:solidFill>
              </a:rPr>
              <a:t>Toeplitz</a:t>
            </a:r>
            <a:endParaRPr lang="en-US" dirty="0" smtClean="0"/>
          </a:p>
          <a:p>
            <a:r>
              <a:rPr lang="en-US" dirty="0" smtClean="0"/>
              <a:t>Enough laws “want” to be </a:t>
            </a:r>
            <a:r>
              <a:rPr lang="en-US" dirty="0" err="1" smtClean="0"/>
              <a:t>Toeplitz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2045" y="3868615"/>
            <a:ext cx="8287012" cy="830997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Idea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A </a:t>
            </a:r>
            <a:r>
              <a:rPr lang="en-US" sz="2400" b="1" dirty="0">
                <a:solidFill>
                  <a:srgbClr val="FF0000"/>
                </a:solidFill>
              </a:rPr>
              <a:t>moment algorithm </a:t>
            </a:r>
            <a:r>
              <a:rPr lang="en-US" sz="2400" dirty="0"/>
              <a:t>that “looks for” an eventually </a:t>
            </a:r>
            <a:r>
              <a:rPr lang="en-US" sz="2400" dirty="0" err="1"/>
              <a:t>Toeplitz</a:t>
            </a:r>
            <a:r>
              <a:rPr lang="en-US" sz="2400" dirty="0"/>
              <a:t> </a:t>
            </a:r>
            <a:r>
              <a:rPr lang="en-US" sz="2400" dirty="0" smtClean="0"/>
              <a:t>form</a:t>
            </a:r>
          </a:p>
        </p:txBody>
      </p:sp>
    </p:spTree>
    <p:extLst>
      <p:ext uri="{BB962C8B-B14F-4D97-AF65-F5344CB8AC3E}">
        <p14:creationId xmlns:p14="http://schemas.microsoft.com/office/powerpoint/2010/main" val="719138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Compute truncated Jacobi from a few initial moments </a:t>
            </a:r>
          </a:p>
          <a:p>
            <a:pPr marL="457200" lvl="1" indent="0">
              <a:buNone/>
            </a:pPr>
            <a:r>
              <a:rPr lang="en-US" dirty="0" smtClean="0"/>
              <a:t>1a. (</a:t>
            </a:r>
            <a:r>
              <a:rPr lang="en-US" dirty="0"/>
              <a:t>o</a:t>
            </a:r>
            <a:r>
              <a:rPr lang="en-US" dirty="0" smtClean="0"/>
              <a:t>r run a few steps of </a:t>
            </a:r>
            <a:r>
              <a:rPr lang="en-US" dirty="0" err="1" smtClean="0"/>
              <a:t>Lanczos</a:t>
            </a:r>
            <a:r>
              <a:rPr lang="en-US" dirty="0" smtClean="0"/>
              <a:t> on the density)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Compute g(x)=</a:t>
            </a:r>
          </a:p>
          <a:p>
            <a:pPr marL="457200" indent="-457200">
              <a:buFont typeface="+mj-lt"/>
              <a:buAutoNum type="arabicPeriod"/>
            </a:pPr>
            <a:endParaRPr lang="en-US" b="1" dirty="0"/>
          </a:p>
          <a:p>
            <a:pPr marL="457200" indent="-457200">
              <a:buFont typeface="+mj-lt"/>
              <a:buAutoNum type="arabicPeriod"/>
            </a:pPr>
            <a:endParaRPr lang="en-US" b="1" dirty="0" smtClean="0"/>
          </a:p>
          <a:p>
            <a:pPr marL="457200" indent="-457200">
              <a:buFont typeface="+mj-lt"/>
              <a:buAutoNum type="arabicPeriod"/>
            </a:pPr>
            <a:endParaRPr lang="en-US" b="1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Approximate density =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45770" y="4425891"/>
            <a:ext cx="1369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5x5 example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8968" y="5403997"/>
            <a:ext cx="1620755" cy="774092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753" y="3298095"/>
            <a:ext cx="5509989" cy="152584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94691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Compute truncated Jacobi from a few initial moments </a:t>
            </a:r>
          </a:p>
          <a:p>
            <a:pPr marL="457200" lvl="1" indent="0">
              <a:buNone/>
            </a:pPr>
            <a:r>
              <a:rPr lang="en-US" dirty="0" smtClean="0"/>
              <a:t>1a. (</a:t>
            </a:r>
            <a:r>
              <a:rPr lang="en-US" dirty="0"/>
              <a:t>o</a:t>
            </a:r>
            <a:r>
              <a:rPr lang="en-US" dirty="0" smtClean="0"/>
              <a:t>r run a few steps of </a:t>
            </a:r>
            <a:r>
              <a:rPr lang="en-US" dirty="0" err="1" smtClean="0"/>
              <a:t>Lanczos</a:t>
            </a:r>
            <a:r>
              <a:rPr lang="en-US" dirty="0" smtClean="0"/>
              <a:t> on the density)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Compute g(x)=</a:t>
            </a:r>
          </a:p>
          <a:p>
            <a:pPr marL="457200" indent="-457200">
              <a:buFont typeface="+mj-lt"/>
              <a:buAutoNum type="arabicPeriod"/>
            </a:pPr>
            <a:endParaRPr lang="en-US" b="1" dirty="0"/>
          </a:p>
          <a:p>
            <a:pPr marL="457200" indent="-457200">
              <a:buFont typeface="+mj-lt"/>
              <a:buAutoNum type="arabicPeriod"/>
            </a:pPr>
            <a:endParaRPr lang="en-US" b="1" dirty="0" smtClean="0"/>
          </a:p>
          <a:p>
            <a:pPr marL="457200" indent="-457200">
              <a:buFont typeface="+mj-lt"/>
              <a:buAutoNum type="arabicPeriod"/>
            </a:pPr>
            <a:endParaRPr lang="en-US" b="1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Approximate density =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0924" y="3123223"/>
            <a:ext cx="4068865" cy="17927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345770" y="4596483"/>
            <a:ext cx="1369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5x5 example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8968" y="5403997"/>
            <a:ext cx="1620755" cy="774092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6273" b="26577"/>
          <a:stretch/>
        </p:blipFill>
        <p:spPr>
          <a:xfrm>
            <a:off x="3383681" y="3127505"/>
            <a:ext cx="4883520" cy="1819638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412867" y="4568814"/>
            <a:ext cx="1449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</a:t>
            </a:r>
            <a:r>
              <a:rPr lang="en-US" dirty="0" smtClean="0"/>
              <a:t> x k example</a:t>
            </a:r>
            <a:endParaRPr lang="en-US" dirty="0"/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259" y="6366800"/>
            <a:ext cx="3080383" cy="293748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6416676" y="4511187"/>
            <a:ext cx="1943012" cy="492819"/>
          </a:xfrm>
          <a:prstGeom prst="ellipse">
            <a:avLst/>
          </a:prstGeom>
          <a:gradFill flip="none" rotWithShape="1">
            <a:gsLst>
              <a:gs pos="0">
                <a:schemeClr val="accent1">
                  <a:satMod val="103000"/>
                  <a:lumMod val="102000"/>
                  <a:tint val="94000"/>
                  <a:alpha val="0"/>
                </a:schemeClr>
              </a:gs>
              <a:gs pos="50000">
                <a:schemeClr val="accent1">
                  <a:satMod val="110000"/>
                  <a:lumMod val="100000"/>
                  <a:shade val="100000"/>
                  <a:alpha val="0"/>
                </a:schemeClr>
              </a:gs>
              <a:gs pos="100000">
                <a:schemeClr val="accent1">
                  <a:lumMod val="99000"/>
                  <a:satMod val="120000"/>
                  <a:shade val="78000"/>
                  <a:alpha val="0"/>
                </a:schemeClr>
              </a:gs>
            </a:gsLst>
            <a:lin ang="5400000" scaled="0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584510" y="4258366"/>
            <a:ext cx="154421" cy="186480"/>
          </a:xfrm>
          <a:prstGeom prst="ellipse">
            <a:avLst/>
          </a:prstGeom>
          <a:gradFill flip="none" rotWithShape="1">
            <a:gsLst>
              <a:gs pos="0">
                <a:schemeClr val="accent1">
                  <a:satMod val="103000"/>
                  <a:lumMod val="102000"/>
                  <a:tint val="94000"/>
                  <a:alpha val="0"/>
                </a:schemeClr>
              </a:gs>
              <a:gs pos="50000">
                <a:schemeClr val="accent1">
                  <a:satMod val="110000"/>
                  <a:lumMod val="100000"/>
                  <a:shade val="100000"/>
                  <a:alpha val="0"/>
                </a:schemeClr>
              </a:gs>
              <a:gs pos="100000">
                <a:schemeClr val="accent1">
                  <a:lumMod val="99000"/>
                  <a:satMod val="120000"/>
                  <a:shade val="78000"/>
                  <a:alpha val="0"/>
                </a:schemeClr>
              </a:gs>
            </a:gsLst>
            <a:lin ang="5400000" scaled="0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693403" y="5428441"/>
            <a:ext cx="188491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Replaces infinitely</a:t>
            </a:r>
          </a:p>
          <a:p>
            <a:r>
              <a:rPr lang="en-US" dirty="0" smtClean="0"/>
              <a:t>equal α’s and β’s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6900059" y="4994529"/>
            <a:ext cx="161157" cy="42508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374325" y="4975574"/>
            <a:ext cx="465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“It’s like replacing .1666… with 1/6 and not .16”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0042" y="5298565"/>
            <a:ext cx="3127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“No need to move off real axis”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800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Mathematica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435"/>
          <a:stretch/>
        </p:blipFill>
        <p:spPr>
          <a:xfrm>
            <a:off x="1180123" y="1501597"/>
            <a:ext cx="6867192" cy="91789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279" y="2608902"/>
            <a:ext cx="8154926" cy="3817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7930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762" y="2274547"/>
            <a:ext cx="6655569" cy="4194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03" y="0"/>
            <a:ext cx="7886700" cy="1325563"/>
          </a:xfrm>
        </p:spPr>
        <p:txBody>
          <a:bodyPr/>
          <a:lstStyle/>
          <a:p>
            <a:r>
              <a:rPr lang="en-US" dirty="0" smtClean="0"/>
              <a:t>Fast convergence!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481" y="1167297"/>
            <a:ext cx="7952129" cy="88453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260467" y="2937958"/>
            <a:ext cx="739293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280175" y="3166174"/>
            <a:ext cx="739293" cy="0"/>
          </a:xfrm>
          <a:prstGeom prst="line">
            <a:avLst/>
          </a:prstGeom>
          <a:ln>
            <a:solidFill>
              <a:srgbClr val="00009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075583" y="2719980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Theory</a:t>
            </a:r>
          </a:p>
          <a:p>
            <a:r>
              <a:rPr lang="en-US" dirty="0"/>
              <a:t>g</a:t>
            </a:r>
            <a:r>
              <a:rPr lang="en-US" dirty="0" smtClean="0"/>
              <a:t>[2] </a:t>
            </a:r>
            <a:r>
              <a:rPr lang="en-US" dirty="0" err="1" smtClean="0"/>
              <a:t>approx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03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 the normal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(not particularly well approximated by </a:t>
            </a:r>
            <a:r>
              <a:rPr lang="en-US" dirty="0" err="1" smtClean="0"/>
              <a:t>Toeplitz</a:t>
            </a:r>
            <a:r>
              <a:rPr lang="en-US" dirty="0" smtClean="0"/>
              <a:t>)</a:t>
            </a:r>
          </a:p>
          <a:p>
            <a:r>
              <a:rPr lang="en-US" dirty="0" smtClean="0"/>
              <a:t>It’s not a random matrix law!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234" y="3030484"/>
            <a:ext cx="4339977" cy="30255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4250" y="3497119"/>
            <a:ext cx="5269750" cy="115173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490123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Moments</a:t>
            </a:r>
            <a:endParaRPr lang="en-US" dirty="0"/>
          </a:p>
        </p:txBody>
      </p:sp>
      <p:pic>
        <p:nvPicPr>
          <p:cNvPr id="7" name="Picture 6" descr="Screenshot 2014-05-17 17.16.5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75" y="1493912"/>
            <a:ext cx="7854886" cy="453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</a:t>
            </a:r>
            <a:r>
              <a:rPr lang="en-US" dirty="0" err="1" smtClean="0"/>
              <a:t>Cumulants</a:t>
            </a:r>
            <a:endParaRPr lang="en-US" dirty="0"/>
          </a:p>
        </p:txBody>
      </p:sp>
      <p:pic>
        <p:nvPicPr>
          <p:cNvPr id="5" name="Picture 4" descr="Screenshot 2014-05-17 17.18.3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070" y="1692882"/>
            <a:ext cx="6738680" cy="445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070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a Glance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279170"/>
              </p:ext>
            </p:extLst>
          </p:nvPr>
        </p:nvGraphicFramePr>
        <p:xfrm>
          <a:off x="140678" y="1738273"/>
          <a:ext cx="8860692" cy="4066343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936262"/>
                <a:gridCol w="2532185"/>
                <a:gridCol w="2305539"/>
                <a:gridCol w="2086706"/>
              </a:tblGrid>
              <a:tr h="5001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Random Matrix</a:t>
                      </a:r>
                      <a:r>
                        <a:rPr lang="en-US" baseline="0" dirty="0" smtClean="0"/>
                        <a:t> Idea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Jacobi Operator</a:t>
                      </a:r>
                      <a:r>
                        <a:rPr lang="en-US" baseline="0" dirty="0" smtClean="0"/>
                        <a:t> Idea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Key Point</a:t>
                      </a:r>
                      <a:endParaRPr lang="en-US" dirty="0"/>
                    </a:p>
                  </a:txBody>
                  <a:tcPr/>
                </a:tc>
              </a:tr>
              <a:tr h="35395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 Probability Densities as </a:t>
                      </a:r>
                    </a:p>
                    <a:p>
                      <a:pPr algn="ctr"/>
                      <a:r>
                        <a:rPr lang="en-US" dirty="0" smtClean="0"/>
                        <a:t>Jacobi Operators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US" dirty="0" smtClean="0"/>
                        <a:t>Key Limit Density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Laws</a:t>
                      </a:r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US" dirty="0" smtClean="0"/>
                        <a:t>Other Limit Density Laws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US" dirty="0" err="1" smtClean="0"/>
                        <a:t>Toeplitz</a:t>
                      </a:r>
                      <a:r>
                        <a:rPr lang="en-US" dirty="0" smtClean="0"/>
                        <a:t> + Boundary</a:t>
                      </a:r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US" dirty="0" smtClean="0"/>
                        <a:t>Asymptotically </a:t>
                      </a:r>
                      <a:r>
                        <a:rPr lang="en-US" dirty="0" err="1" smtClean="0"/>
                        <a:t>Toeplitz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Moment Matching Algorithm</a:t>
                      </a:r>
                      <a:endParaRPr lang="en-US" dirty="0"/>
                    </a:p>
                  </a:txBody>
                  <a:tcPr/>
                </a:tc>
              </a:tr>
              <a:tr h="35395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 Multivariate</a:t>
                      </a:r>
                      <a:r>
                        <a:rPr lang="en-US" baseline="0" dirty="0" smtClean="0"/>
                        <a:t> Orthogonal Polynomials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US" dirty="0" smtClean="0"/>
                        <a:t>Multivariate</a:t>
                      </a:r>
                      <a:r>
                        <a:rPr lang="en-US" baseline="0" dirty="0" smtClean="0"/>
                        <a:t> weights for β-Ensembles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US" dirty="0" smtClean="0"/>
                        <a:t>Generalization</a:t>
                      </a:r>
                      <a:r>
                        <a:rPr lang="en-US" baseline="0" dirty="0" smtClean="0"/>
                        <a:t> of triangular and </a:t>
                      </a:r>
                      <a:r>
                        <a:rPr lang="en-US" baseline="0" dirty="0" err="1" smtClean="0"/>
                        <a:t>tridiagonal</a:t>
                      </a:r>
                      <a:r>
                        <a:rPr lang="en-US" baseline="0" dirty="0" smtClean="0"/>
                        <a:t> structure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Young Diagrams</a:t>
                      </a:r>
                      <a:endParaRPr lang="en-US" dirty="0"/>
                    </a:p>
                  </a:txBody>
                  <a:tcPr/>
                </a:tc>
              </a:tr>
              <a:tr h="35395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 Natural q-GUE integrals </a:t>
                      </a:r>
                    </a:p>
                    <a:p>
                      <a:pPr algn="ctr"/>
                      <a:r>
                        <a:rPr lang="en-US" dirty="0" smtClean="0"/>
                        <a:t>(q-theory)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US" dirty="0" smtClean="0"/>
                        <a:t>Genus Expansion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US" dirty="0" smtClean="0"/>
                        <a:t>q-</a:t>
                      </a:r>
                      <a:r>
                        <a:rPr lang="en-US" dirty="0" err="1" smtClean="0"/>
                        <a:t>Hermite</a:t>
                      </a:r>
                      <a:r>
                        <a:rPr lang="en-US" baseline="0" dirty="0" smtClean="0"/>
                        <a:t> Jacobi operator</a:t>
                      </a:r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US" baseline="0" dirty="0" smtClean="0"/>
                        <a:t>Application of Algorithm in 1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Explicit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Generalized </a:t>
                      </a:r>
                      <a:r>
                        <a:rPr lang="en-US" dirty="0" err="1" smtClean="0"/>
                        <a:t>Harer-Zagier</a:t>
                      </a:r>
                      <a:r>
                        <a:rPr lang="en-US" dirty="0" smtClean="0"/>
                        <a:t> Formula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9062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Wigner and Narayana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648" y="5224965"/>
            <a:ext cx="7886700" cy="1410297"/>
          </a:xfrm>
        </p:spPr>
        <p:txBody>
          <a:bodyPr>
            <a:normAutofit/>
          </a:bodyPr>
          <a:lstStyle/>
          <a:p>
            <a:r>
              <a:rPr lang="en-US" sz="2400" dirty="0" err="1"/>
              <a:t>Marcenko-Pastur</a:t>
            </a:r>
            <a:r>
              <a:rPr lang="en-US" sz="2400" dirty="0"/>
              <a:t> = Limiting Density for Laguerre</a:t>
            </a:r>
          </a:p>
          <a:p>
            <a:r>
              <a:rPr lang="en-US" sz="2400" dirty="0"/>
              <a:t>Moments are Narayana Polynomials!</a:t>
            </a:r>
          </a:p>
          <a:p>
            <a:r>
              <a:rPr lang="en-US" sz="2400" dirty="0"/>
              <a:t>Narayana probably would not have known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95430" y="1909092"/>
            <a:ext cx="7867650" cy="1428750"/>
            <a:chOff x="628650" y="1746738"/>
            <a:chExt cx="7867650" cy="1428750"/>
          </a:xfrm>
        </p:grpSpPr>
        <p:pic>
          <p:nvPicPr>
            <p:cNvPr id="8" name="Picture 2" descr="https://lh5.googleusercontent.com/yxV5rl-_8R0n9APbWyUwUVSqgwN92A38BfEq-e0MXlM82Jv_XWnzASgxd9I6bC3RDDkyTXuXXO3tUzh4dv4ndAIJS5lWmBNpBzASn94Gc2_7ZMekhOhgt8eqhWKx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650" y="1746738"/>
              <a:ext cx="7867650" cy="14287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/>
          </p:spPr>
        </p:pic>
        <p:sp>
          <p:nvSpPr>
            <p:cNvPr id="9" name="TextBox 8"/>
            <p:cNvSpPr txBox="1"/>
            <p:nvPr/>
          </p:nvSpPr>
          <p:spPr>
            <a:xfrm>
              <a:off x="6995279" y="2836934"/>
              <a:ext cx="1414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[Wigner, 1957]</a:t>
              </a:r>
              <a:endParaRPr lang="en-US" sz="1600" dirty="0"/>
            </a:p>
          </p:txBody>
        </p:sp>
      </p:grpSp>
      <p:pic>
        <p:nvPicPr>
          <p:cNvPr id="2052" name="Picture 4" descr="https://lh5.googleusercontent.com/SgzHfjZxGvtUFf2Kq9zX3nmc7Qc_CK99hbs2Yq1UMq5MqVhBh6aNrfMIifK6pVAhdmCp1AJer1xraUdrMM8i9mAtl1lQtonN3aIH6AjPvhtwWCqqHsbXSmnbum5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805" y="121943"/>
            <a:ext cx="120015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hape 209"/>
          <p:cNvSpPr/>
          <p:nvPr/>
        </p:nvSpPr>
        <p:spPr>
          <a:xfrm>
            <a:off x="7742003" y="163509"/>
            <a:ext cx="1196487" cy="169164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US" sz="1600" dirty="0" err="1" smtClean="0"/>
              <a:t>Narayana</a:t>
            </a:r>
            <a:endParaRPr lang="en-US" sz="1600" dirty="0" smtClean="0"/>
          </a:p>
          <a:p>
            <a:pPr algn="ctr"/>
            <a:r>
              <a:rPr lang="en-US" sz="1600" dirty="0" smtClean="0"/>
              <a:t>Photo </a:t>
            </a:r>
          </a:p>
          <a:p>
            <a:pPr algn="ctr"/>
            <a:r>
              <a:rPr lang="en-US" sz="1600" dirty="0" smtClean="0"/>
              <a:t>Unavailable</a:t>
            </a:r>
            <a:endParaRPr sz="1600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1569" y="3471290"/>
            <a:ext cx="6089070" cy="934837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4014" y="4513220"/>
            <a:ext cx="5004012" cy="6046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69359" y="3364196"/>
            <a:ext cx="17459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</a:rPr>
              <a:t>(Narayana 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</a:rPr>
              <a:t>was 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</a:rPr>
              <a:t>27)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65847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a Glance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484618"/>
              </p:ext>
            </p:extLst>
          </p:nvPr>
        </p:nvGraphicFramePr>
        <p:xfrm>
          <a:off x="166076" y="1797540"/>
          <a:ext cx="8860692" cy="4066343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936262"/>
                <a:gridCol w="2532185"/>
                <a:gridCol w="2305539"/>
                <a:gridCol w="2086706"/>
              </a:tblGrid>
              <a:tr h="5001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Random Matrix</a:t>
                      </a:r>
                      <a:r>
                        <a:rPr lang="en-US" baseline="0" dirty="0" smtClean="0"/>
                        <a:t> Idea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Jacobi Operator</a:t>
                      </a:r>
                      <a:r>
                        <a:rPr lang="en-US" baseline="0" dirty="0" smtClean="0"/>
                        <a:t> Idea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Key Point</a:t>
                      </a:r>
                      <a:endParaRPr lang="en-US" dirty="0"/>
                    </a:p>
                  </a:txBody>
                  <a:tcPr/>
                </a:tc>
              </a:tr>
              <a:tr h="35395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 Probability Densities as </a:t>
                      </a:r>
                    </a:p>
                    <a:p>
                      <a:pPr algn="ctr"/>
                      <a:r>
                        <a:rPr lang="en-US" dirty="0" smtClean="0"/>
                        <a:t>Jacobi Operators</a:t>
                      </a:r>
                      <a:endParaRPr lang="en-US" dirty="0"/>
                    </a:p>
                  </a:txBody>
                  <a:tcP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US" dirty="0" smtClean="0"/>
                        <a:t>Key Limit Density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Laws</a:t>
                      </a:r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US" dirty="0" smtClean="0"/>
                        <a:t>Other Limit Density Laws</a:t>
                      </a:r>
                      <a:endParaRPr lang="en-US" dirty="0"/>
                    </a:p>
                  </a:txBody>
                  <a:tcP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US" dirty="0" err="1" smtClean="0"/>
                        <a:t>Toeplitz</a:t>
                      </a:r>
                      <a:r>
                        <a:rPr lang="en-US" dirty="0" smtClean="0"/>
                        <a:t> + Boundary</a:t>
                      </a:r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US" dirty="0" smtClean="0"/>
                        <a:t>Asymptotically </a:t>
                      </a:r>
                      <a:r>
                        <a:rPr lang="en-US" dirty="0" err="1" smtClean="0"/>
                        <a:t>Toeplitz</a:t>
                      </a:r>
                      <a:endParaRPr lang="en-US" dirty="0"/>
                    </a:p>
                  </a:txBody>
                  <a:tcP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Moment Matching Algorithm</a:t>
                      </a:r>
                      <a:endParaRPr lang="en-US" dirty="0"/>
                    </a:p>
                  </a:txBody>
                  <a:tcPr>
                    <a:solidFill>
                      <a:srgbClr val="FFFFFF">
                        <a:alpha val="20000"/>
                      </a:srgbClr>
                    </a:solidFill>
                  </a:tcPr>
                </a:tc>
              </a:tr>
              <a:tr h="35395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 Multivariate</a:t>
                      </a:r>
                      <a:r>
                        <a:rPr lang="en-US" baseline="0" dirty="0" smtClean="0"/>
                        <a:t> Orthogonal Polynomials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US" dirty="0" smtClean="0"/>
                        <a:t>Multivariate</a:t>
                      </a:r>
                      <a:r>
                        <a:rPr lang="en-US" baseline="0" dirty="0" smtClean="0"/>
                        <a:t> weights for β-Ensembles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US" dirty="0" smtClean="0"/>
                        <a:t>Generalization</a:t>
                      </a:r>
                      <a:r>
                        <a:rPr lang="en-US" baseline="0" dirty="0" smtClean="0"/>
                        <a:t> of triangular and </a:t>
                      </a:r>
                      <a:r>
                        <a:rPr lang="en-US" baseline="0" dirty="0" err="1" smtClean="0"/>
                        <a:t>tridiagonal</a:t>
                      </a:r>
                      <a:r>
                        <a:rPr lang="en-US" baseline="0" dirty="0" smtClean="0"/>
                        <a:t> structure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Young Diagrams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5395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 Natural q-GUE integrals </a:t>
                      </a:r>
                    </a:p>
                    <a:p>
                      <a:pPr algn="ctr"/>
                      <a:r>
                        <a:rPr lang="en-US" dirty="0" smtClean="0"/>
                        <a:t>(q-theory)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US" dirty="0" smtClean="0"/>
                        <a:t>Genus Expansion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US" dirty="0" smtClean="0"/>
                        <a:t>q-</a:t>
                      </a:r>
                      <a:r>
                        <a:rPr lang="en-US" dirty="0" err="1" smtClean="0"/>
                        <a:t>Hermite</a:t>
                      </a:r>
                      <a:r>
                        <a:rPr lang="en-US" baseline="0" dirty="0" smtClean="0"/>
                        <a:t> Jacobi operator</a:t>
                      </a:r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US" baseline="0" dirty="0" smtClean="0"/>
                        <a:t>Application of Algorithm in 1</a:t>
                      </a:r>
                      <a:endParaRPr lang="en-US" dirty="0" smtClean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Explicit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Generalized </a:t>
                      </a:r>
                      <a:r>
                        <a:rPr lang="en-US" dirty="0" err="1" smtClean="0"/>
                        <a:t>Harer-Zagier</a:t>
                      </a:r>
                      <a:r>
                        <a:rPr lang="en-US" dirty="0" smtClean="0"/>
                        <a:t> Formula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0544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362161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Multivariate Orthogonal Polynomials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random matrix theory and elsewhere</a:t>
            </a:r>
          </a:p>
          <a:p>
            <a:r>
              <a:rPr lang="en-US" dirty="0" smtClean="0"/>
              <a:t>The orthogonal polynomials associated with the weight of general beta distributions</a:t>
            </a:r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250" y="3570652"/>
            <a:ext cx="46355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536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480" y="189947"/>
            <a:ext cx="8878520" cy="1325563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lassical </a:t>
            </a:r>
            <a:r>
              <a:rPr lang="en-US" dirty="0"/>
              <a:t>O</a:t>
            </a:r>
            <a:r>
              <a:rPr lang="en-US" dirty="0" smtClean="0"/>
              <a:t>rthogonal </a:t>
            </a:r>
            <a:r>
              <a:rPr lang="en-US" dirty="0"/>
              <a:t>P</a:t>
            </a:r>
            <a:r>
              <a:rPr lang="en-US" dirty="0" smtClean="0"/>
              <a:t>olynomials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379" y="763600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Triangular </a:t>
            </a:r>
            <a:r>
              <a:rPr lang="en-US" dirty="0" err="1" smtClean="0">
                <a:sym typeface="Wingdings"/>
              </a:rPr>
              <a:t>Sparsity</a:t>
            </a:r>
            <a:r>
              <a:rPr lang="en-US" dirty="0" smtClean="0">
                <a:sym typeface="Wingdings"/>
              </a:rPr>
              <a:t> structure of monomial expansion:</a:t>
            </a:r>
            <a:endParaRPr lang="en-US" dirty="0">
              <a:sym typeface="Wingdings"/>
            </a:endParaRPr>
          </a:p>
          <a:p>
            <a:pPr lvl="1"/>
            <a:r>
              <a:rPr lang="en-US" dirty="0" err="1" smtClean="0"/>
              <a:t>Hermite</a:t>
            </a:r>
            <a:r>
              <a:rPr lang="en-US" dirty="0" smtClean="0"/>
              <a:t>: even/odd:</a:t>
            </a:r>
          </a:p>
          <a:p>
            <a:pPr lvl="1"/>
            <a:r>
              <a:rPr lang="en-US" dirty="0" smtClean="0"/>
              <a:t>Generally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n</a:t>
            </a:r>
            <a:r>
              <a:rPr lang="en-US" baseline="-25000" dirty="0" smtClean="0"/>
              <a:t>  </a:t>
            </a:r>
            <a:r>
              <a:rPr lang="en-US" dirty="0" smtClean="0"/>
              <a:t>goes from 0 to n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Tridiagonal</a:t>
            </a:r>
            <a:r>
              <a:rPr lang="en-US" dirty="0" smtClean="0"/>
              <a:t> </a:t>
            </a:r>
            <a:r>
              <a:rPr lang="en-US" dirty="0" err="1" smtClean="0"/>
              <a:t>sparsity</a:t>
            </a:r>
            <a:r>
              <a:rPr lang="en-US" dirty="0" smtClean="0"/>
              <a:t> of 3-term	recurrence	</a:t>
            </a:r>
            <a:endParaRPr lang="en-US" dirty="0" smtClean="0">
              <a:sym typeface="Wingdings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9931" y="1767315"/>
            <a:ext cx="3375079" cy="150781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5536"/>
          <a:stretch/>
        </p:blipFill>
        <p:spPr>
          <a:xfrm>
            <a:off x="445640" y="3698445"/>
            <a:ext cx="7907345" cy="235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786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480" y="189947"/>
            <a:ext cx="8878520" cy="1325563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lassical </a:t>
            </a:r>
            <a:r>
              <a:rPr lang="en-US" dirty="0"/>
              <a:t>O</a:t>
            </a:r>
            <a:r>
              <a:rPr lang="en-US" dirty="0" smtClean="0"/>
              <a:t>rthogonal </a:t>
            </a:r>
            <a:r>
              <a:rPr lang="en-US" dirty="0"/>
              <a:t>P</a:t>
            </a:r>
            <a:r>
              <a:rPr lang="en-US" dirty="0" smtClean="0"/>
              <a:t>olynomials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379" y="763600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Triangular </a:t>
            </a:r>
            <a:r>
              <a:rPr lang="en-US" dirty="0" err="1" smtClean="0">
                <a:sym typeface="Wingdings"/>
              </a:rPr>
              <a:t>Sparsity</a:t>
            </a:r>
            <a:r>
              <a:rPr lang="en-US" dirty="0" smtClean="0">
                <a:sym typeface="Wingdings"/>
              </a:rPr>
              <a:t> structure of monomial expansion:</a:t>
            </a:r>
            <a:endParaRPr lang="en-US" dirty="0">
              <a:sym typeface="Wingdings"/>
            </a:endParaRPr>
          </a:p>
          <a:p>
            <a:pPr lvl="1"/>
            <a:r>
              <a:rPr lang="en-US" dirty="0" err="1" smtClean="0"/>
              <a:t>Hermite</a:t>
            </a:r>
            <a:r>
              <a:rPr lang="en-US" dirty="0" smtClean="0"/>
              <a:t>: even/odd:</a:t>
            </a:r>
          </a:p>
          <a:p>
            <a:pPr lvl="1"/>
            <a:r>
              <a:rPr lang="en-US" dirty="0" smtClean="0"/>
              <a:t>Generally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n</a:t>
            </a:r>
            <a:r>
              <a:rPr lang="en-US" baseline="-25000" dirty="0" smtClean="0"/>
              <a:t>  </a:t>
            </a:r>
            <a:r>
              <a:rPr lang="en-US" dirty="0" smtClean="0"/>
              <a:t>goes from 0 to n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Tridiagonal</a:t>
            </a:r>
            <a:r>
              <a:rPr lang="en-US" dirty="0" smtClean="0"/>
              <a:t> </a:t>
            </a:r>
            <a:r>
              <a:rPr lang="en-US" dirty="0" err="1" smtClean="0"/>
              <a:t>sparsity</a:t>
            </a:r>
            <a:r>
              <a:rPr lang="en-US" dirty="0" smtClean="0"/>
              <a:t> of 3-term	recurrence	</a:t>
            </a:r>
            <a:endParaRPr lang="en-US" dirty="0" smtClean="0">
              <a:sym typeface="Wingdings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9931" y="1767315"/>
            <a:ext cx="3375079" cy="150781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5536"/>
          <a:stretch/>
        </p:blipFill>
        <p:spPr>
          <a:xfrm>
            <a:off x="445640" y="3698445"/>
            <a:ext cx="7907345" cy="23553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7169" y="6153977"/>
            <a:ext cx="6276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Extensions to multivariate case??   Before extending, a few slides</a:t>
            </a:r>
          </a:p>
          <a:p>
            <a:r>
              <a:rPr lang="en-US" dirty="0" smtClean="0"/>
              <a:t>about these multivariate polynomials and their applications.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57754" y="1240532"/>
            <a:ext cx="4459407" cy="5759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28221" y="3268498"/>
            <a:ext cx="3115680" cy="5759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225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Hermite</a:t>
            </a:r>
            <a:r>
              <a:rPr lang="en-US" dirty="0" smtClean="0"/>
              <a:t> Polynomials become</a:t>
            </a:r>
            <a:br>
              <a:rPr lang="en-US" dirty="0" smtClean="0"/>
            </a:br>
            <a:r>
              <a:rPr lang="en-US" dirty="0" smtClean="0"/>
              <a:t>Multivariate </a:t>
            </a:r>
            <a:r>
              <a:rPr lang="en-US" dirty="0" err="1" smtClean="0"/>
              <a:t>Hermite</a:t>
            </a:r>
            <a:r>
              <a:rPr lang="en-US" dirty="0" smtClean="0"/>
              <a:t> Polynomials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35" y="1840307"/>
            <a:ext cx="4048335" cy="1808592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051876" y="1775068"/>
            <a:ext cx="272235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Orthogonal with respect to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Orthogonal with respect </a:t>
            </a:r>
            <a:r>
              <a:rPr lang="en-US" dirty="0" smtClean="0"/>
              <a:t>to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9293" y="4160527"/>
            <a:ext cx="437411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Indexed by degree k=</a:t>
            </a:r>
            <a:r>
              <a:rPr lang="en-US" sz="2000" dirty="0" smtClean="0">
                <a:solidFill>
                  <a:srgbClr val="3366FF"/>
                </a:solidFill>
              </a:rPr>
              <a:t>0</a:t>
            </a:r>
            <a:r>
              <a:rPr lang="en-US" sz="2000" dirty="0" smtClean="0"/>
              <a:t>,</a:t>
            </a:r>
            <a:r>
              <a:rPr lang="en-US" sz="2000" dirty="0" smtClean="0">
                <a:solidFill>
                  <a:schemeClr val="accent6"/>
                </a:solidFill>
              </a:rPr>
              <a:t>1</a:t>
            </a:r>
            <a:r>
              <a:rPr lang="en-US" sz="2000" dirty="0" smtClean="0"/>
              <a:t>,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en-US" sz="2000" dirty="0" smtClean="0"/>
              <a:t>,</a:t>
            </a:r>
            <a:r>
              <a:rPr lang="en-US" sz="2000" dirty="0" smtClean="0">
                <a:solidFill>
                  <a:srgbClr val="FF0000"/>
                </a:solidFill>
              </a:rPr>
              <a:t>3</a:t>
            </a:r>
            <a:r>
              <a:rPr lang="en-US" sz="2000" dirty="0" smtClean="0"/>
              <a:t>,…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Symmetric scalar valued polynomials</a:t>
            </a:r>
          </a:p>
          <a:p>
            <a:r>
              <a:rPr lang="en-US" dirty="0" smtClean="0"/>
              <a:t>Indexed by partitions (multivariate degree):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()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70AD47"/>
                </a:solidFill>
              </a:rPr>
              <a:t>(1)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BF9000"/>
                </a:solidFill>
              </a:rPr>
              <a:t>(2),(1,1)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FF0000"/>
                </a:solidFill>
              </a:rPr>
              <a:t>(3),(2,1),(1,1,1)</a:t>
            </a:r>
            <a:r>
              <a:rPr lang="en-US" dirty="0" smtClean="0"/>
              <a:t>,…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9796" y="2127184"/>
            <a:ext cx="825500" cy="4953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53" y="4071826"/>
            <a:ext cx="2702005" cy="710619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710858" y="3667709"/>
            <a:ext cx="464427" cy="2558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640" y="3904118"/>
            <a:ext cx="821153" cy="330246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881" y="4661879"/>
            <a:ext cx="1960509" cy="329722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>
            <a:off x="4445982" y="2435662"/>
            <a:ext cx="918624" cy="3703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489444" y="4378505"/>
            <a:ext cx="1448648" cy="4848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627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Monomials become</a:t>
            </a:r>
            <a:br>
              <a:rPr lang="en-US" dirty="0" smtClean="0"/>
            </a:br>
            <a:r>
              <a:rPr lang="en-US" dirty="0" smtClean="0"/>
              <a:t>Jack Polynomials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41437" y="1803500"/>
            <a:ext cx="3185037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Orthogonal on the unit circle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Orthogonal </a:t>
            </a:r>
            <a:r>
              <a:rPr lang="en-US" dirty="0" smtClean="0"/>
              <a:t>on copies</a:t>
            </a:r>
          </a:p>
          <a:p>
            <a:r>
              <a:rPr lang="en-US" dirty="0" smtClean="0"/>
              <a:t>of the unit circle with </a:t>
            </a:r>
            <a:r>
              <a:rPr lang="en-US" dirty="0"/>
              <a:t>respect </a:t>
            </a:r>
            <a:r>
              <a:rPr lang="en-US" dirty="0" smtClean="0"/>
              <a:t>to</a:t>
            </a:r>
          </a:p>
          <a:p>
            <a:r>
              <a:rPr lang="en-US" dirty="0" smtClean="0"/>
              <a:t>circular ensemble measure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128" y="4207913"/>
            <a:ext cx="42556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Symmetric scalar valued polynomials</a:t>
            </a:r>
          </a:p>
          <a:p>
            <a:r>
              <a:rPr lang="en-US" dirty="0" smtClean="0"/>
              <a:t>Indexed by partitions (multivariate degree):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()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70AD47"/>
                </a:solidFill>
              </a:rPr>
              <a:t>(1)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BF9000"/>
                </a:solidFill>
              </a:rPr>
              <a:t>(2),(1,1)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FF0000"/>
                </a:solidFill>
              </a:rPr>
              <a:t>(3),(2,1),(1,1,1)</a:t>
            </a:r>
            <a:r>
              <a:rPr lang="en-US" dirty="0" smtClean="0"/>
              <a:t>,…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2966646" y="2160821"/>
            <a:ext cx="2397960" cy="27484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146730" y="4255301"/>
            <a:ext cx="2037792" cy="2937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59" y="1894121"/>
            <a:ext cx="2286000" cy="5334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820" y="2244222"/>
            <a:ext cx="3140145" cy="699576"/>
          </a:xfrm>
          <a:prstGeom prst="rect">
            <a:avLst/>
          </a:prstGeom>
        </p:spPr>
      </p:pic>
      <p:pic>
        <p:nvPicPr>
          <p:cNvPr id="16" name="Picture 15" descr="latexit-drag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211" y="4644420"/>
            <a:ext cx="1374745" cy="587131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91" y="4369279"/>
            <a:ext cx="2189845" cy="37685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278" y="5257932"/>
            <a:ext cx="4701139" cy="6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557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71" y="140987"/>
            <a:ext cx="8236750" cy="1325563"/>
          </a:xfrm>
        </p:spPr>
        <p:txBody>
          <a:bodyPr/>
          <a:lstStyle/>
          <a:p>
            <a:r>
              <a:rPr lang="en-US" dirty="0" smtClean="0"/>
              <a:t>Multivariate </a:t>
            </a:r>
            <a:r>
              <a:rPr lang="en-US" dirty="0" err="1" smtClean="0"/>
              <a:t>Hermite</a:t>
            </a:r>
            <a:r>
              <a:rPr lang="en-US" dirty="0" smtClean="0"/>
              <a:t> Polynomials (β=1)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025" y="3095654"/>
            <a:ext cx="6726397" cy="1451611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36" y="1381346"/>
            <a:ext cx="4515149" cy="5142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859" y="1916063"/>
            <a:ext cx="4705743" cy="3905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051829" y="6141280"/>
            <a:ext cx="4022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… matrix </a:t>
            </a:r>
          </a:p>
          <a:p>
            <a:r>
              <a:rPr lang="en-US" dirty="0" smtClean="0"/>
              <a:t>Polynomial evaluated at eigenvalues of X </a:t>
            </a:r>
          </a:p>
        </p:txBody>
      </p:sp>
      <p:sp>
        <p:nvSpPr>
          <p:cNvPr id="7" name="Rectangle 6"/>
          <p:cNvSpPr/>
          <p:nvPr/>
        </p:nvSpPr>
        <p:spPr>
          <a:xfrm>
            <a:off x="6491422" y="1446666"/>
            <a:ext cx="21122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[</a:t>
            </a:r>
            <a:r>
              <a:rPr lang="en-US" dirty="0" err="1" smtClean="0">
                <a:solidFill>
                  <a:srgbClr val="0070C0"/>
                </a:solidFill>
              </a:rPr>
              <a:t>Chikuse</a:t>
            </a:r>
            <a:r>
              <a:rPr lang="en-US" dirty="0" smtClean="0">
                <a:solidFill>
                  <a:srgbClr val="0070C0"/>
                </a:solidFill>
              </a:rPr>
              <a:t>, 1992]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262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84556"/>
            <a:ext cx="851535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Selberg</a:t>
            </a:r>
            <a:r>
              <a:rPr lang="en-US" dirty="0" smtClean="0"/>
              <a:t> Integrals and)</a:t>
            </a:r>
            <a:br>
              <a:rPr lang="en-US" dirty="0" smtClean="0"/>
            </a:br>
            <a:r>
              <a:rPr lang="en-US" dirty="0" err="1" smtClean="0"/>
              <a:t>Combinatorics</a:t>
            </a:r>
            <a:r>
              <a:rPr lang="en-US" dirty="0" smtClean="0"/>
              <a:t> of </a:t>
            </a:r>
            <a:r>
              <a:rPr lang="en-US" dirty="0" err="1" smtClean="0"/>
              <a:t>mult</a:t>
            </a:r>
            <a:r>
              <a:rPr lang="en-US" dirty="0" smtClean="0"/>
              <a:t> polynomials:</a:t>
            </a:r>
            <a:br>
              <a:rPr lang="en-US" dirty="0" smtClean="0"/>
            </a:br>
            <a:r>
              <a:rPr lang="en-US" dirty="0" smtClean="0"/>
              <a:t>Graphs on Surfaces</a:t>
            </a:r>
            <a:br>
              <a:rPr lang="en-US" dirty="0" smtClean="0"/>
            </a:br>
            <a:r>
              <a:rPr lang="en-US" sz="2400" dirty="0" smtClean="0"/>
              <a:t>(Thanks to Mike </a:t>
            </a:r>
            <a:r>
              <a:rPr lang="en-US" sz="2400" dirty="0" err="1" smtClean="0"/>
              <a:t>LaCroix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084" y="1996215"/>
            <a:ext cx="8070507" cy="464255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err="1" smtClean="0"/>
              <a:t>Hermite</a:t>
            </a:r>
            <a:r>
              <a:rPr lang="en-US" dirty="0" smtClean="0"/>
              <a:t>: Maps with one Vertex Coloring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err="1" smtClean="0"/>
              <a:t>Laguerre</a:t>
            </a:r>
            <a:r>
              <a:rPr lang="en-US" dirty="0" smtClean="0"/>
              <a:t>: Bipartite Maps with multiple Vertex Colorings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Jacobi</a:t>
            </a:r>
            <a:r>
              <a:rPr lang="en-US" dirty="0" smtClean="0"/>
              <a:t>: We know it’s there, but don’t have it quite yet.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21431" y="2449160"/>
            <a:ext cx="2082948" cy="1525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2474" y="4434534"/>
            <a:ext cx="2294589" cy="1606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1102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-237790"/>
            <a:ext cx="8736653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Special case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81182" y="162451"/>
            <a:ext cx="8852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/>
              <a:t>β</a:t>
            </a:r>
            <a:r>
              <a:rPr lang="en-US" sz="3200" dirty="0" smtClean="0"/>
              <a:t>=2</a:t>
            </a:r>
            <a:endParaRPr lang="en-US" sz="3200" dirty="0"/>
          </a:p>
          <a:p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69" y="943991"/>
            <a:ext cx="5510944" cy="11500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754" y="2481063"/>
            <a:ext cx="843152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err="1"/>
              <a:t>Balderrama</a:t>
            </a:r>
            <a:r>
              <a:rPr lang="en-US" sz="3200" dirty="0"/>
              <a:t>, </a:t>
            </a:r>
            <a:r>
              <a:rPr lang="en-US" sz="3200" dirty="0" err="1"/>
              <a:t>Graczyk</a:t>
            </a:r>
            <a:r>
              <a:rPr lang="en-US" sz="3200" dirty="0"/>
              <a:t> and </a:t>
            </a:r>
            <a:r>
              <a:rPr lang="en-US" sz="3200" dirty="0" err="1" smtClean="0"/>
              <a:t>Urbina</a:t>
            </a:r>
            <a:r>
              <a:rPr lang="en-US" sz="3200" dirty="0" smtClean="0"/>
              <a:t> (original proof)</a:t>
            </a:r>
          </a:p>
          <a:p>
            <a:pPr marL="285750" indent="-285750">
              <a:buFont typeface="Arial"/>
              <a:buChar char="•"/>
            </a:pPr>
            <a:r>
              <a:rPr lang="el-GR" sz="3200" dirty="0" smtClean="0"/>
              <a:t>β</a:t>
            </a:r>
            <a:r>
              <a:rPr lang="en-US" sz="3200" dirty="0"/>
              <a:t>=</a:t>
            </a:r>
            <a:r>
              <a:rPr lang="en-US" sz="3200" dirty="0" smtClean="0"/>
              <a:t>2 (only!): explicit formula for multivariate orthogonal polynomials in terms of </a:t>
            </a:r>
            <a:r>
              <a:rPr lang="en-US" sz="3200" dirty="0" err="1" smtClean="0"/>
              <a:t>univariate</a:t>
            </a:r>
            <a:r>
              <a:rPr lang="en-US" sz="3200" dirty="0" smtClean="0"/>
              <a:t> orthogonal polynomials.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Generalizes </a:t>
            </a:r>
            <a:r>
              <a:rPr lang="en-US" sz="3200" dirty="0" err="1" smtClean="0"/>
              <a:t>Schur</a:t>
            </a:r>
            <a:r>
              <a:rPr lang="en-US" sz="3200" dirty="0" smtClean="0"/>
              <a:t> Polynomial construction in an important way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New proof reduces to </a:t>
            </a:r>
            <a:r>
              <a:rPr lang="en-US" sz="3200" dirty="0" err="1" smtClean="0"/>
              <a:t>orthogonality</a:t>
            </a:r>
            <a:r>
              <a:rPr lang="en-US" sz="3200" dirty="0" smtClean="0"/>
              <a:t> of </a:t>
            </a:r>
            <a:r>
              <a:rPr lang="en-US" sz="3200" dirty="0" err="1" smtClean="0"/>
              <a:t>Schur’s</a:t>
            </a:r>
            <a:endParaRPr lang="en-US" sz="3200" dirty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06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Jacobi Operators </a:t>
            </a:r>
            <a:br>
              <a:rPr lang="en-US" dirty="0" smtClean="0"/>
            </a:br>
            <a:r>
              <a:rPr lang="en-US" dirty="0" smtClean="0"/>
              <a:t>(Symmetric </a:t>
            </a:r>
            <a:r>
              <a:rPr lang="en-US" dirty="0" err="1" smtClean="0"/>
              <a:t>Tridiagonal</a:t>
            </a:r>
            <a:r>
              <a:rPr lang="en-US" dirty="0" smtClean="0"/>
              <a:t> Format)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76815" y="1969270"/>
            <a:ext cx="6693359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Three term recurrence coefficients for orthogonal polynomials</a:t>
            </a:r>
          </a:p>
          <a:p>
            <a:pPr algn="ctr"/>
            <a:r>
              <a:rPr lang="en-US" sz="2000" dirty="0" smtClean="0"/>
              <a:t> displayed as a Jacobi matrix</a:t>
            </a:r>
            <a:endParaRPr lang="en-US" sz="20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t="-3782" b="-3782"/>
          <a:stretch>
            <a:fillRect/>
          </a:stretch>
        </p:blipFill>
        <p:spPr>
          <a:xfrm>
            <a:off x="2083447" y="2955737"/>
            <a:ext cx="4977105" cy="2746024"/>
          </a:xfrm>
        </p:spPr>
      </p:pic>
      <p:sp>
        <p:nvSpPr>
          <p:cNvPr id="11" name="TextBox 10"/>
          <p:cNvSpPr txBox="1"/>
          <p:nvPr/>
        </p:nvSpPr>
        <p:spPr>
          <a:xfrm>
            <a:off x="2639924" y="5878286"/>
            <a:ext cx="4269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Classically derived through Gram-Schmidt…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215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480" y="189947"/>
            <a:ext cx="8878520" cy="1325563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lassical </a:t>
            </a:r>
            <a:r>
              <a:rPr lang="en-US" dirty="0"/>
              <a:t>O</a:t>
            </a:r>
            <a:r>
              <a:rPr lang="en-US" dirty="0" smtClean="0"/>
              <a:t>rthogonal </a:t>
            </a:r>
            <a:r>
              <a:rPr lang="en-US" dirty="0"/>
              <a:t>P</a:t>
            </a:r>
            <a:r>
              <a:rPr lang="en-US" dirty="0" smtClean="0"/>
              <a:t>olynomials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379" y="763600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Triangular </a:t>
            </a:r>
            <a:r>
              <a:rPr lang="en-US" dirty="0" err="1" smtClean="0">
                <a:sym typeface="Wingdings"/>
              </a:rPr>
              <a:t>Sparsity</a:t>
            </a:r>
            <a:r>
              <a:rPr lang="en-US" dirty="0" smtClean="0">
                <a:sym typeface="Wingdings"/>
              </a:rPr>
              <a:t> structure of monomial expansion:</a:t>
            </a:r>
            <a:endParaRPr lang="en-US" dirty="0">
              <a:sym typeface="Wingdings"/>
            </a:endParaRPr>
          </a:p>
          <a:p>
            <a:pPr lvl="1"/>
            <a:r>
              <a:rPr lang="en-US" dirty="0" err="1" smtClean="0"/>
              <a:t>Hermite</a:t>
            </a:r>
            <a:r>
              <a:rPr lang="en-US" dirty="0" smtClean="0"/>
              <a:t>: even/odd:</a:t>
            </a:r>
          </a:p>
          <a:p>
            <a:pPr lvl="1"/>
            <a:r>
              <a:rPr lang="en-US" dirty="0" smtClean="0"/>
              <a:t>Generally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n</a:t>
            </a:r>
            <a:r>
              <a:rPr lang="en-US" baseline="-25000" dirty="0" smtClean="0"/>
              <a:t>  </a:t>
            </a:r>
            <a:r>
              <a:rPr lang="en-US" dirty="0" smtClean="0"/>
              <a:t>goes from 0 to n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Tridiagonal</a:t>
            </a:r>
            <a:r>
              <a:rPr lang="en-US" dirty="0" smtClean="0"/>
              <a:t> </a:t>
            </a:r>
            <a:r>
              <a:rPr lang="en-US" dirty="0" err="1" smtClean="0"/>
              <a:t>sparsity</a:t>
            </a:r>
            <a:r>
              <a:rPr lang="en-US" dirty="0" smtClean="0"/>
              <a:t> of 3-term	recurrence	</a:t>
            </a:r>
            <a:endParaRPr lang="en-US" dirty="0" smtClean="0">
              <a:sym typeface="Wingdings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9931" y="1767315"/>
            <a:ext cx="3375079" cy="150781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5536"/>
          <a:stretch/>
        </p:blipFill>
        <p:spPr>
          <a:xfrm>
            <a:off x="445640" y="3698445"/>
            <a:ext cx="7907345" cy="23553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7169" y="6153977"/>
            <a:ext cx="6276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Extensions to multivariate case??   Before extending, a few slides</a:t>
            </a:r>
          </a:p>
          <a:p>
            <a:r>
              <a:rPr lang="en-US" dirty="0" smtClean="0"/>
              <a:t>about these multivariate polynomials and their applications.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57754" y="1240532"/>
            <a:ext cx="4459407" cy="5759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28221" y="3268498"/>
            <a:ext cx="3115680" cy="5759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89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38" y="131443"/>
            <a:ext cx="8972062" cy="1325563"/>
          </a:xfrm>
        </p:spPr>
        <p:txBody>
          <a:bodyPr/>
          <a:lstStyle/>
          <a:p>
            <a:r>
              <a:rPr lang="en-US" dirty="0" smtClean="0"/>
              <a:t>What we know about the first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929" y="1457006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en-US" dirty="0" smtClean="0"/>
              <a:t>ometimes follows the Young Diagram</a:t>
            </a:r>
          </a:p>
          <a:p>
            <a:pPr lvl="1"/>
            <a:r>
              <a:rPr lang="en-US" dirty="0" err="1" smtClean="0"/>
              <a:t>Hermite</a:t>
            </a:r>
            <a:r>
              <a:rPr lang="en-US" dirty="0" smtClean="0"/>
              <a:t> always follows Young diagram for all β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Laguerre</a:t>
            </a:r>
            <a:r>
              <a:rPr lang="en-US" dirty="0" smtClean="0"/>
              <a:t> always follows Young diagram for all β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(Baker and Forrester 1998)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272" y="3977181"/>
            <a:ext cx="3435418" cy="25307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91056" y="6488668"/>
            <a:ext cx="1611927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Young Diagram</a:t>
            </a:r>
            <a:endParaRPr lang="en-US" dirty="0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58" y="2551708"/>
            <a:ext cx="3510615" cy="762778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644" y="4194963"/>
            <a:ext cx="3871381" cy="78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722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791" y="0"/>
            <a:ext cx="7886700" cy="1325563"/>
          </a:xfrm>
        </p:spPr>
        <p:txBody>
          <a:bodyPr/>
          <a:lstStyle/>
          <a:p>
            <a:r>
              <a:rPr lang="en-US" dirty="0" smtClean="0"/>
              <a:t>What we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714" y="945573"/>
            <a:ext cx="7886700" cy="4351338"/>
          </a:xfrm>
        </p:spPr>
        <p:txBody>
          <a:bodyPr/>
          <a:lstStyle/>
          <a:p>
            <a:r>
              <a:rPr lang="en-US" dirty="0" smtClean="0"/>
              <a:t>Young Diagram for </a:t>
            </a:r>
            <a:r>
              <a:rPr lang="en-US" dirty="0" err="1" smtClean="0"/>
              <a:t>Hermite</a:t>
            </a:r>
            <a:r>
              <a:rPr lang="en-US" dirty="0" smtClean="0"/>
              <a:t>, </a:t>
            </a:r>
            <a:r>
              <a:rPr lang="en-US" dirty="0" err="1" smtClean="0"/>
              <a:t>Laguerre</a:t>
            </a:r>
            <a:r>
              <a:rPr lang="en-US" dirty="0" smtClean="0"/>
              <a:t> for all β</a:t>
            </a:r>
          </a:p>
          <a:p>
            <a:r>
              <a:rPr lang="en-US" dirty="0" smtClean="0"/>
              <a:t>Young Diagram for all weight functions for β=2  (can be derived from </a:t>
            </a:r>
            <a:r>
              <a:rPr lang="en-US" dirty="0" err="1" smtClean="0"/>
              <a:t>schur</a:t>
            </a:r>
            <a:r>
              <a:rPr lang="en-US" dirty="0" smtClean="0"/>
              <a:t> polynomials)</a:t>
            </a:r>
          </a:p>
          <a:p>
            <a:r>
              <a:rPr lang="en-US" dirty="0" smtClean="0"/>
              <a:t>Numerical evidence suggests </a:t>
            </a:r>
            <a:r>
              <a:rPr lang="en-US" dirty="0"/>
              <a:t>a</a:t>
            </a:r>
            <a:r>
              <a:rPr lang="en-US" dirty="0" smtClean="0"/>
              <a:t>nswer does not follow Young diagram for all weight functions for all beta</a:t>
            </a:r>
          </a:p>
          <a:p>
            <a:r>
              <a:rPr lang="en-US" dirty="0" smtClean="0"/>
              <a:t>Open Questions remain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766088"/>
              </p:ext>
            </p:extLst>
          </p:nvPr>
        </p:nvGraphicFramePr>
        <p:xfrm>
          <a:off x="1261284" y="4358250"/>
          <a:ext cx="6864129" cy="2307763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288043"/>
                <a:gridCol w="2288043"/>
                <a:gridCol w="2288043"/>
              </a:tblGrid>
              <a:tr h="38244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β=2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General β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Hermite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Laguerre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YOUNG</a:t>
                      </a:r>
                    </a:p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Baker,Forrester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YOUNG</a:t>
                      </a:r>
                    </a:p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Baker,Forrester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Jacobi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????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????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General Weight Functions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YOUNG</a:t>
                      </a:r>
                    </a:p>
                    <a:p>
                      <a:r>
                        <a:rPr lang="en-US" dirty="0" smtClean="0"/>
                        <a:t>(</a:t>
                      </a:r>
                      <a:r>
                        <a:rPr lang="en-US" baseline="0" dirty="0" err="1" smtClean="0"/>
                        <a:t>Venkataramana</a:t>
                      </a:r>
                      <a:r>
                        <a:rPr lang="en-US" dirty="0" smtClean="0"/>
                        <a:t>, 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Probably</a:t>
                      </a:r>
                      <a:r>
                        <a:rPr lang="en-US" baseline="0" dirty="0" smtClean="0"/>
                        <a:t> NOT YOUNG ?????</a:t>
                      </a:r>
                    </a:p>
                    <a:p>
                      <a:r>
                        <a:rPr lang="en-US" baseline="0" dirty="0" smtClean="0"/>
                        <a:t>(</a:t>
                      </a:r>
                      <a:r>
                        <a:rPr lang="en-US" baseline="0" dirty="0" err="1" smtClean="0"/>
                        <a:t>Venkataramana</a:t>
                      </a:r>
                      <a:r>
                        <a:rPr lang="en-US" baseline="0" dirty="0" smtClean="0"/>
                        <a:t>, E)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3532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-24013" t="18280" r="43277" b="-2743"/>
          <a:stretch/>
        </p:blipFill>
        <p:spPr>
          <a:xfrm>
            <a:off x="1922457" y="4310545"/>
            <a:ext cx="5206477" cy="19209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second question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250" y="1461560"/>
            <a:ext cx="7886700" cy="4351338"/>
          </a:xfrm>
        </p:spPr>
        <p:txBody>
          <a:bodyPr/>
          <a:lstStyle/>
          <a:p>
            <a:r>
              <a:rPr lang="en-US" dirty="0" smtClean="0"/>
              <a:t>What Is the </a:t>
            </a:r>
            <a:r>
              <a:rPr lang="en-US" dirty="0" err="1" smtClean="0"/>
              <a:t>sparsity</a:t>
            </a:r>
            <a:r>
              <a:rPr lang="en-US" dirty="0" smtClean="0"/>
              <a:t> pattern of the analog of</a:t>
            </a:r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4" r="22876"/>
          <a:stretch/>
        </p:blipFill>
        <p:spPr>
          <a:xfrm>
            <a:off x="409124" y="4562816"/>
            <a:ext cx="1250343" cy="87724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383818" y="2151547"/>
            <a:ext cx="6945098" cy="1920920"/>
            <a:chOff x="1358418" y="2473281"/>
            <a:chExt cx="6945098" cy="192092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79385" t="15536"/>
            <a:stretch/>
          </p:blipFill>
          <p:spPr>
            <a:xfrm>
              <a:off x="1358418" y="2481721"/>
              <a:ext cx="1308582" cy="189083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-24013" t="18280" r="24013" b="-2743"/>
            <a:stretch/>
          </p:blipFill>
          <p:spPr>
            <a:xfrm>
              <a:off x="1854723" y="2473281"/>
              <a:ext cx="6448793" cy="192092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712192" y="3123637"/>
              <a:ext cx="4145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=</a:t>
              </a:r>
              <a:endParaRPr lang="en-US" sz="36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847659" y="4723837"/>
            <a:ext cx="414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=</a:t>
            </a:r>
            <a:endParaRPr lang="en-US" sz="3600" dirty="0"/>
          </a:p>
        </p:txBody>
      </p:sp>
      <p:sp>
        <p:nvSpPr>
          <p:cNvPr id="12" name="Rounded Rectangle 11"/>
          <p:cNvSpPr/>
          <p:nvPr/>
        </p:nvSpPr>
        <p:spPr>
          <a:xfrm>
            <a:off x="3572933" y="4385732"/>
            <a:ext cx="3344334" cy="1752601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?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934" y="4260850"/>
            <a:ext cx="1151211" cy="1902883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201" y="4320117"/>
            <a:ext cx="1151211" cy="190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406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900" y="121770"/>
            <a:ext cx="851535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Answer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28274" y="1217014"/>
            <a:ext cx="5216976" cy="48055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850" y="1592152"/>
            <a:ext cx="2861926" cy="21082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911" y="3700438"/>
            <a:ext cx="23036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You,  your parents and</a:t>
            </a:r>
          </a:p>
          <a:p>
            <a:r>
              <a:rPr lang="en-US" dirty="0" smtClean="0"/>
              <a:t>children  in the Young</a:t>
            </a:r>
          </a:p>
          <a:p>
            <a:r>
              <a:rPr lang="en-US" dirty="0" smtClean="0"/>
              <a:t>Diagram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220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a Glance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634891"/>
              </p:ext>
            </p:extLst>
          </p:nvPr>
        </p:nvGraphicFramePr>
        <p:xfrm>
          <a:off x="166076" y="1797540"/>
          <a:ext cx="8860692" cy="4066343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936262"/>
                <a:gridCol w="2532185"/>
                <a:gridCol w="2305539"/>
                <a:gridCol w="2086706"/>
              </a:tblGrid>
              <a:tr h="5001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Random Matrix</a:t>
                      </a:r>
                      <a:r>
                        <a:rPr lang="en-US" baseline="0" dirty="0" smtClean="0"/>
                        <a:t> Idea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Jacobi Operator</a:t>
                      </a:r>
                      <a:r>
                        <a:rPr lang="en-US" baseline="0" dirty="0" smtClean="0"/>
                        <a:t> Idea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Key Point</a:t>
                      </a:r>
                      <a:endParaRPr lang="en-US" dirty="0"/>
                    </a:p>
                  </a:txBody>
                  <a:tcPr/>
                </a:tc>
              </a:tr>
              <a:tr h="35395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 Probability Densities as </a:t>
                      </a:r>
                    </a:p>
                    <a:p>
                      <a:pPr algn="ctr"/>
                      <a:r>
                        <a:rPr lang="en-US" dirty="0" smtClean="0"/>
                        <a:t>Jacobi Operators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US" dirty="0" smtClean="0"/>
                        <a:t>Key Limit Density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Laws</a:t>
                      </a:r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US" dirty="0" smtClean="0"/>
                        <a:t>Other Limit Density Laws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US" dirty="0" err="1" smtClean="0"/>
                        <a:t>Toeplitz</a:t>
                      </a:r>
                      <a:r>
                        <a:rPr lang="en-US" dirty="0" smtClean="0"/>
                        <a:t> + Boundary</a:t>
                      </a:r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US" dirty="0" smtClean="0"/>
                        <a:t>Asymptotically </a:t>
                      </a:r>
                      <a:r>
                        <a:rPr lang="en-US" dirty="0" err="1" smtClean="0"/>
                        <a:t>Toeplitz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Moment Matching Algorithm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35395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 Multivariate</a:t>
                      </a:r>
                      <a:r>
                        <a:rPr lang="en-US" baseline="0" dirty="0" smtClean="0"/>
                        <a:t> Orthogonal Polynomials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US" dirty="0" smtClean="0"/>
                        <a:t>Multivariate</a:t>
                      </a:r>
                      <a:r>
                        <a:rPr lang="en-US" baseline="0" dirty="0" smtClean="0"/>
                        <a:t> weights for β-Ensembles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US" dirty="0" smtClean="0"/>
                        <a:t>Generalization</a:t>
                      </a:r>
                      <a:r>
                        <a:rPr lang="en-US" baseline="0" dirty="0" smtClean="0"/>
                        <a:t> of triangular and </a:t>
                      </a:r>
                      <a:r>
                        <a:rPr lang="en-US" baseline="0" dirty="0" err="1" smtClean="0"/>
                        <a:t>tridiagonal</a:t>
                      </a:r>
                      <a:r>
                        <a:rPr lang="en-US" baseline="0" dirty="0" smtClean="0"/>
                        <a:t> structure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Young Diagrams</a:t>
                      </a:r>
                      <a:endParaRPr lang="en-US" dirty="0"/>
                    </a:p>
                  </a:txBody>
                  <a:tcPr/>
                </a:tc>
              </a:tr>
              <a:tr h="35395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 Natural q-GUE integrals </a:t>
                      </a:r>
                    </a:p>
                    <a:p>
                      <a:pPr algn="ctr"/>
                      <a:r>
                        <a:rPr lang="en-US" dirty="0" smtClean="0"/>
                        <a:t>(q-theory)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US" dirty="0" smtClean="0"/>
                        <a:t>Genus Expansion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US" dirty="0" smtClean="0"/>
                        <a:t>q-</a:t>
                      </a:r>
                      <a:r>
                        <a:rPr lang="en-US" dirty="0" err="1" smtClean="0"/>
                        <a:t>Hermite</a:t>
                      </a:r>
                      <a:r>
                        <a:rPr lang="en-US" baseline="0" dirty="0" smtClean="0"/>
                        <a:t> Jacobi operator</a:t>
                      </a:r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US" baseline="0" dirty="0" smtClean="0"/>
                        <a:t>Application of Algorithm in 1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Explicit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Generalized </a:t>
                      </a:r>
                      <a:r>
                        <a:rPr lang="en-US" dirty="0" err="1" smtClean="0"/>
                        <a:t>Harer-Zagier</a:t>
                      </a:r>
                      <a:r>
                        <a:rPr lang="en-US" dirty="0" smtClean="0"/>
                        <a:t> Formula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0544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ym typeface="Wingdings"/>
              </a:rPr>
              <a:t>Hermite</a:t>
            </a:r>
            <a:r>
              <a:rPr lang="en-US" dirty="0" smtClean="0">
                <a:sym typeface="Wingdings"/>
              </a:rPr>
              <a:t> Jacobi Matrix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13" y="2215236"/>
            <a:ext cx="63881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751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817" y="365126"/>
            <a:ext cx="7998533" cy="1325563"/>
          </a:xfrm>
        </p:spPr>
        <p:txBody>
          <a:bodyPr/>
          <a:lstStyle/>
          <a:p>
            <a:r>
              <a:rPr lang="en-US" dirty="0" smtClean="0"/>
              <a:t>The Jacobi matrix Defines the moments of the normal</a:t>
            </a:r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84" y="2099080"/>
            <a:ext cx="7637843" cy="800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53078" y="3707464"/>
            <a:ext cx="7886700" cy="2642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Similarly there is a recipe for</a:t>
            </a:r>
          </a:p>
          <a:p>
            <a:endParaRPr lang="en-US" sz="3200" dirty="0" smtClean="0"/>
          </a:p>
          <a:p>
            <a:r>
              <a:rPr lang="en-US" sz="3200" dirty="0" smtClean="0"/>
              <a:t>that </a:t>
            </a:r>
            <a:r>
              <a:rPr lang="en-US" sz="3200" dirty="0" smtClean="0">
                <a:solidFill>
                  <a:srgbClr val="FF0000"/>
                </a:solidFill>
              </a:rPr>
              <a:t>does not require </a:t>
            </a:r>
            <a:r>
              <a:rPr lang="en-US" sz="3200" dirty="0" smtClean="0"/>
              <a:t>knowledge of the multivariate β=2 </a:t>
            </a:r>
            <a:r>
              <a:rPr lang="en-US" sz="3200" dirty="0" err="1" smtClean="0"/>
              <a:t>Hermite</a:t>
            </a:r>
            <a:r>
              <a:rPr lang="en-US" sz="3200" dirty="0" smtClean="0"/>
              <a:t> weight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612" y="3479863"/>
            <a:ext cx="1711601" cy="670108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117" y="5639404"/>
            <a:ext cx="4213145" cy="5351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3292" y="1860062"/>
            <a:ext cx="8393723" cy="1281723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563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95990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dirty="0" smtClean="0"/>
              <a:t>Theorem: This is true for any weight function for which you have the Jacobi matrix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878264" y="3218934"/>
            <a:ext cx="3454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Proof: (</a:t>
            </a:r>
            <a:r>
              <a:rPr lang="en-US" dirty="0" err="1"/>
              <a:t>Venkataramana</a:t>
            </a:r>
            <a:r>
              <a:rPr lang="en-US" dirty="0"/>
              <a:t>, </a:t>
            </a:r>
            <a:r>
              <a:rPr lang="en-US" dirty="0" smtClean="0"/>
              <a:t>E 2014)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118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can use the wonderful formula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To compute integrals of any symmetric polynomial against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without needing to know w(x) explicitly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69" y="2332206"/>
            <a:ext cx="5510944" cy="1150011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927" y="4564435"/>
            <a:ext cx="43434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017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622449"/>
              </p:ext>
            </p:extLst>
          </p:nvPr>
        </p:nvGraphicFramePr>
        <p:xfrm>
          <a:off x="783902" y="250145"/>
          <a:ext cx="7567436" cy="4224432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194127"/>
                <a:gridCol w="4373309"/>
              </a:tblGrid>
              <a:tr h="528054">
                <a:tc gridSpan="2">
                  <a:txBody>
                    <a:bodyPr/>
                    <a:lstStyle/>
                    <a:p>
                      <a:pPr lvl="1" algn="ctr"/>
                      <a:r>
                        <a:rPr lang="en-US" sz="2800" dirty="0" smtClean="0"/>
                        <a:t>Encoding Probability</a:t>
                      </a:r>
                      <a:r>
                        <a:rPr lang="en-US" sz="2800" baseline="0" dirty="0" smtClean="0"/>
                        <a:t> Densities</a:t>
                      </a:r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28054">
                <a:tc>
                  <a:txBody>
                    <a:bodyPr/>
                    <a:lstStyle/>
                    <a:p>
                      <a:r>
                        <a:rPr lang="en-US" dirty="0" smtClean="0"/>
                        <a:t>Density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528054">
                <a:tc>
                  <a:txBody>
                    <a:bodyPr/>
                    <a:lstStyle/>
                    <a:p>
                      <a:r>
                        <a:rPr lang="en-US" dirty="0" smtClean="0"/>
                        <a:t>Moments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528054">
                <a:tc>
                  <a:txBody>
                    <a:bodyPr/>
                    <a:lstStyle/>
                    <a:p>
                      <a:r>
                        <a:rPr lang="en-US" dirty="0" smtClean="0"/>
                        <a:t>Random Number Generator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latin typeface="Andale Mono"/>
                          <a:cs typeface="Andale Mono"/>
                        </a:rPr>
                        <a:t>BetaRand</a:t>
                      </a:r>
                      <a:r>
                        <a:rPr lang="en-US" sz="1400" dirty="0" smtClean="0">
                          <a:latin typeface="Andale Mono"/>
                          <a:cs typeface="Andale Mono"/>
                        </a:rPr>
                        <a:t>(3/2,3/2) (then x</a:t>
                      </a:r>
                      <a:r>
                        <a:rPr lang="en-US" sz="1400" baseline="0" dirty="0" smtClean="0">
                          <a:latin typeface="Andale Mono"/>
                          <a:cs typeface="Andale Mono"/>
                        </a:rPr>
                        <a:t> </a:t>
                      </a:r>
                      <a:r>
                        <a:rPr lang="en-US" sz="1400" dirty="0" smtClean="0">
                          <a:latin typeface="Andale Mono"/>
                          <a:cs typeface="Andale Mono"/>
                          <a:sym typeface="Wingdings"/>
                        </a:rPr>
                        <a:t></a:t>
                      </a:r>
                      <a:r>
                        <a:rPr lang="en-US" sz="1400" dirty="0" smtClean="0">
                          <a:latin typeface="Andale Mono"/>
                          <a:cs typeface="Andale Mono"/>
                        </a:rPr>
                        <a:t>4x-2)</a:t>
                      </a:r>
                    </a:p>
                  </a:txBody>
                  <a:tcPr anchor="ctr"/>
                </a:tc>
              </a:tr>
              <a:tr h="528054">
                <a:tc>
                  <a:txBody>
                    <a:bodyPr/>
                    <a:lstStyle/>
                    <a:p>
                      <a:r>
                        <a:rPr lang="en-US" dirty="0" smtClean="0"/>
                        <a:t>Fourier Transform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                  </a:t>
                      </a:r>
                      <a:r>
                        <a:rPr lang="en-US" sz="1600" dirty="0" smtClean="0"/>
                        <a:t>(Bessel Function) </a:t>
                      </a:r>
                      <a:r>
                        <a:rPr lang="en-US" sz="1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[Wigner]</a:t>
                      </a:r>
                    </a:p>
                  </a:txBody>
                  <a:tcPr anchor="ctr"/>
                </a:tc>
              </a:tr>
              <a:tr h="528054">
                <a:tc>
                  <a:txBody>
                    <a:bodyPr/>
                    <a:lstStyle/>
                    <a:p>
                      <a:r>
                        <a:rPr lang="en-US" dirty="0" smtClean="0"/>
                        <a:t>Cauchy Transform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528054">
                <a:tc>
                  <a:txBody>
                    <a:bodyPr/>
                    <a:lstStyle/>
                    <a:p>
                      <a:r>
                        <a:rPr lang="en-US" dirty="0" smtClean="0"/>
                        <a:t>R-Transform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528054">
                <a:tc>
                  <a:txBody>
                    <a:bodyPr/>
                    <a:lstStyle/>
                    <a:p>
                      <a:r>
                        <a:rPr lang="en-US" dirty="0" smtClean="0"/>
                        <a:t>Orthogonal Polynomials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</a:t>
                      </a:r>
                      <a:r>
                        <a:rPr lang="en-US" sz="1600" dirty="0" smtClean="0"/>
                        <a:t>(</a:t>
                      </a:r>
                      <a:r>
                        <a:rPr lang="en-US" sz="1600" dirty="0" err="1" smtClean="0"/>
                        <a:t>Cheybshev</a:t>
                      </a:r>
                      <a:r>
                        <a:rPr lang="en-US" sz="1600" dirty="0" smtClean="0"/>
                        <a:t> of 2</a:t>
                      </a:r>
                      <a:r>
                        <a:rPr lang="en-US" sz="1600" baseline="30000" dirty="0" smtClean="0"/>
                        <a:t>nd</a:t>
                      </a:r>
                      <a:r>
                        <a:rPr lang="en-US" sz="1600" dirty="0" smtClean="0"/>
                        <a:t> kind)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9282" y="869375"/>
            <a:ext cx="1793976" cy="4439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925" y="5003356"/>
            <a:ext cx="2954326" cy="16089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04692" y="4549557"/>
            <a:ext cx="14896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Jacobi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Matrix                               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4052" y="3640532"/>
            <a:ext cx="1025948" cy="2464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3150" y="4137658"/>
            <a:ext cx="777589" cy="237775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183" y="1554669"/>
            <a:ext cx="3860292" cy="207264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130" y="2973774"/>
            <a:ext cx="3715575" cy="4399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86891" y="2577139"/>
            <a:ext cx="785891" cy="22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96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819" y="0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Wingdings"/>
              </a:rPr>
              <a:t>q-</a:t>
            </a:r>
            <a:r>
              <a:rPr lang="en-US" dirty="0" err="1" smtClean="0">
                <a:sym typeface="Wingdings"/>
              </a:rPr>
              <a:t>Hermite</a:t>
            </a:r>
            <a:r>
              <a:rPr lang="en-US" dirty="0" smtClean="0">
                <a:sym typeface="Wingdings"/>
              </a:rPr>
              <a:t> Jacobi Matrix</a:t>
            </a:r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66" y="3510190"/>
            <a:ext cx="4178300" cy="284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28963" y="6334780"/>
            <a:ext cx="4773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q</a:t>
            </a:r>
            <a:r>
              <a:rPr lang="en-US" sz="2800" dirty="0" smtClean="0">
                <a:sym typeface="Wingdings"/>
              </a:rPr>
              <a:t>1 recovers classical </a:t>
            </a:r>
            <a:r>
              <a:rPr lang="en-US" sz="2800" dirty="0" err="1" smtClean="0">
                <a:sym typeface="Wingdings"/>
              </a:rPr>
              <a:t>Hermite</a:t>
            </a:r>
            <a:endParaRPr lang="en-US" sz="2800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16" y="1175950"/>
            <a:ext cx="7209622" cy="210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556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53" y="0"/>
            <a:ext cx="7886700" cy="1325563"/>
          </a:xfrm>
        </p:spPr>
        <p:txBody>
          <a:bodyPr/>
          <a:lstStyle/>
          <a:p>
            <a:r>
              <a:rPr lang="en-US" dirty="0" smtClean="0"/>
              <a:t>Genus expansion formula (β=2)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2231" y="1001275"/>
            <a:ext cx="8038817" cy="333589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389701" y="4112710"/>
            <a:ext cx="46285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/>
              <a:t>Harer-Zagier</a:t>
            </a:r>
            <a:r>
              <a:rPr lang="en-US" sz="4000" dirty="0" smtClean="0"/>
              <a:t> formula</a:t>
            </a:r>
            <a:endParaRPr lang="en-US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3202" y="5213814"/>
            <a:ext cx="7771194" cy="176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194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β=</a:t>
            </a:r>
            <a:r>
              <a:rPr lang="en-US" dirty="0" smtClean="0"/>
              <a:t>2: </a:t>
            </a:r>
            <a:r>
              <a:rPr lang="en-US" dirty="0" err="1" smtClean="0"/>
              <a:t>Murnaghan</a:t>
            </a:r>
            <a:r>
              <a:rPr lang="en-US" dirty="0" smtClean="0"/>
              <a:t>-Nakayama Rule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Power function can be expanded in </a:t>
            </a:r>
            <a:r>
              <a:rPr lang="en-US" dirty="0" err="1" smtClean="0"/>
              <a:t>schur</a:t>
            </a:r>
            <a:r>
              <a:rPr lang="en-US" dirty="0" smtClean="0"/>
              <a:t> functions</a:t>
            </a:r>
          </a:p>
          <a:p>
            <a:r>
              <a:rPr lang="en-US" dirty="0" smtClean="0"/>
              <a:t>For example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18" y="2971024"/>
            <a:ext cx="6762942" cy="197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045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q-</a:t>
            </a:r>
            <a:r>
              <a:rPr lang="en-US" dirty="0" err="1" smtClean="0"/>
              <a:t>Harer</a:t>
            </a:r>
            <a:r>
              <a:rPr lang="en-US" dirty="0" smtClean="0"/>
              <a:t> </a:t>
            </a:r>
            <a:r>
              <a:rPr lang="en-US" dirty="0" err="1" smtClean="0"/>
              <a:t>Zagier</a:t>
            </a:r>
            <a:r>
              <a:rPr lang="en-US" dirty="0" smtClean="0"/>
              <a:t> formula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88271" y="3750865"/>
            <a:ext cx="3693330" cy="4383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61724" y="3790370"/>
            <a:ext cx="2533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Venkataramana</a:t>
            </a:r>
            <a:r>
              <a:rPr lang="en-US" dirty="0" smtClean="0"/>
              <a:t>, E 2014]</a:t>
            </a:r>
            <a:endParaRPr lang="en-US" dirty="0"/>
          </a:p>
        </p:txBody>
      </p:sp>
      <p:pic>
        <p:nvPicPr>
          <p:cNvPr id="4" name="Picture 3" descr="Screenshot 2014-05-18 18.44.4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1866899"/>
            <a:ext cx="8068733" cy="1223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769533" y="2446867"/>
            <a:ext cx="6654801" cy="618067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556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Extension to general q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988453"/>
            <a:ext cx="8153400" cy="1174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3933" y="3564022"/>
            <a:ext cx="9144000" cy="175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298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3200" dirty="0"/>
              <a:t>This conference theme is fantastic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Jacobi </a:t>
            </a:r>
            <a:r>
              <a:rPr lang="en-US" sz="3200" dirty="0" smtClean="0"/>
              <a:t>Operators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smtClean="0"/>
              <a:t>Random </a:t>
            </a:r>
            <a:r>
              <a:rPr lang="en-US" sz="3200" smtClean="0"/>
              <a:t>Matrices</a:t>
            </a:r>
            <a:endParaRPr lang="en-US" sz="3200" dirty="0"/>
          </a:p>
          <a:p>
            <a:pPr>
              <a:lnSpc>
                <a:spcPct val="150000"/>
              </a:lnSpc>
            </a:pPr>
            <a:r>
              <a:rPr lang="en-US" sz="3200" dirty="0" err="1" smtClean="0"/>
              <a:t>Multivarite</a:t>
            </a:r>
            <a:r>
              <a:rPr lang="en-US" sz="3200" dirty="0" smtClean="0"/>
              <a:t> </a:t>
            </a:r>
            <a:r>
              <a:rPr lang="en-US" sz="3200" dirty="0"/>
              <a:t>Jacobi: Much to </a:t>
            </a:r>
            <a:r>
              <a:rPr lang="en-US" sz="3200" dirty="0" smtClean="0"/>
              <a:t>Explore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35350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Gil </a:t>
            </a:r>
            <a:r>
              <a:rPr lang="en-US" dirty="0" err="1" smtClean="0"/>
              <a:t>Strang’s</a:t>
            </a:r>
            <a:r>
              <a:rPr lang="en-US" dirty="0" smtClean="0"/>
              <a:t> Favorite Matrix</a:t>
            </a:r>
            <a:br>
              <a:rPr lang="en-US" dirty="0" smtClean="0"/>
            </a:br>
            <a:r>
              <a:rPr lang="en-US" dirty="0" smtClean="0"/>
              <a:t>encoded in Cupcakes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9427" y="1870854"/>
            <a:ext cx="6588402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45213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846" y="196909"/>
            <a:ext cx="8212504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Computing the Jacobi encoding</a:t>
            </a:r>
            <a:br>
              <a:rPr lang="en-US" dirty="0" smtClean="0"/>
            </a:br>
            <a:r>
              <a:rPr lang="en-US" sz="3200" dirty="0" smtClean="0"/>
              <a:t>From the </a:t>
            </a:r>
            <a:r>
              <a:rPr lang="en-US" sz="3200" dirty="0" smtClean="0">
                <a:solidFill>
                  <a:srgbClr val="FF0000"/>
                </a:solidFill>
              </a:rPr>
              <a:t>moments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0070C0"/>
                </a:solidFill>
              </a:rPr>
              <a:t>[</a:t>
            </a:r>
            <a:r>
              <a:rPr lang="en-US" sz="3200" dirty="0" err="1">
                <a:solidFill>
                  <a:srgbClr val="0070C0"/>
                </a:solidFill>
              </a:rPr>
              <a:t>Golub,Welsch</a:t>
            </a:r>
            <a:r>
              <a:rPr lang="en-US" sz="3200" dirty="0">
                <a:solidFill>
                  <a:srgbClr val="0070C0"/>
                </a:solidFill>
              </a:rPr>
              <a:t> 1969</a:t>
            </a:r>
            <a:r>
              <a:rPr lang="en-US" sz="3200" dirty="0" smtClean="0">
                <a:solidFill>
                  <a:srgbClr val="0070C0"/>
                </a:solidFill>
              </a:rPr>
              <a:t>]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496" y="1571625"/>
            <a:ext cx="7886700" cy="4351338"/>
          </a:xfrm>
          <a:ln>
            <a:noFill/>
          </a:ln>
        </p:spPr>
        <p:txBody>
          <a:bodyPr>
            <a:norm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Form </a:t>
            </a:r>
            <a:r>
              <a:rPr lang="en-US" dirty="0" err="1" smtClean="0"/>
              <a:t>Hankel</a:t>
            </a:r>
            <a:r>
              <a:rPr lang="en-US" dirty="0" smtClean="0"/>
              <a:t> matrix of moments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R=</a:t>
            </a:r>
            <a:r>
              <a:rPr lang="en-US" dirty="0" err="1"/>
              <a:t>Cholesky</a:t>
            </a:r>
            <a:r>
              <a:rPr lang="en-US" dirty="0"/>
              <a:t>(H</a:t>
            </a:r>
            <a:r>
              <a:rPr lang="en-US" dirty="0" smtClean="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 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27" y="1993494"/>
            <a:ext cx="3633177" cy="1348797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650" y="4037853"/>
            <a:ext cx="4942839" cy="7226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444" y="4972719"/>
            <a:ext cx="7968715" cy="1233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9364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846" y="196909"/>
            <a:ext cx="8212504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Computing the Jacobi encoding</a:t>
            </a:r>
            <a:br>
              <a:rPr lang="en-US" dirty="0" smtClean="0"/>
            </a:br>
            <a:r>
              <a:rPr lang="en-US" sz="3200" dirty="0" smtClean="0"/>
              <a:t>From the </a:t>
            </a:r>
            <a:r>
              <a:rPr lang="en-US" sz="3200" dirty="0" smtClean="0">
                <a:solidFill>
                  <a:srgbClr val="FF0000"/>
                </a:solidFill>
              </a:rPr>
              <a:t>weight </a:t>
            </a:r>
            <a:r>
              <a:rPr lang="en-US" sz="3200" dirty="0" smtClean="0"/>
              <a:t>(Continuous </a:t>
            </a:r>
            <a:r>
              <a:rPr lang="en-US" sz="3200" dirty="0" err="1" smtClean="0"/>
              <a:t>Lanczos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3625" y="4289535"/>
            <a:ext cx="8420735" cy="2164985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/>
              <a:t>Inner product: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Computes Jacobi Parameters and orthogonal polynomials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Discrete version very successful for eigenvalues of sparse symmetric matrices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May be computed with </a:t>
            </a:r>
            <a:r>
              <a:rPr lang="en-US" sz="2400" dirty="0" err="1" smtClean="0"/>
              <a:t>Chebfun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745" y="4286220"/>
            <a:ext cx="2980095" cy="473971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3"/>
          <a:srcRect l="5250" t="22532" r="29823" b="6586"/>
          <a:stretch/>
        </p:blipFill>
        <p:spPr>
          <a:xfrm>
            <a:off x="2274825" y="1615605"/>
            <a:ext cx="4570087" cy="2463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2271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Example: Normal Distribution Moments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Hermite</a:t>
            </a:r>
            <a:r>
              <a:rPr lang="en-US" dirty="0" smtClean="0">
                <a:sym typeface="Wingdings"/>
              </a:rPr>
              <a:t> Recurrence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343" y="2069307"/>
            <a:ext cx="5914352" cy="4006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960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7879</TotalTime>
  <Words>1582</Words>
  <Application>Microsoft Macintosh PowerPoint</Application>
  <PresentationFormat>On-screen Show (4:3)</PresentationFormat>
  <Paragraphs>410</Paragraphs>
  <Slides>55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  Random Matrix Laws &amp; Jacobi Operators </vt:lpstr>
      <vt:lpstr>Conference Blurb </vt:lpstr>
      <vt:lpstr>At a Glance</vt:lpstr>
      <vt:lpstr>Jacobi Operators  (Symmetric Tridiagonal Format)</vt:lpstr>
      <vt:lpstr>PowerPoint Presentation</vt:lpstr>
      <vt:lpstr>Gil Strang’s Favorite Matrix encoded in Cupcakes</vt:lpstr>
      <vt:lpstr>Computing the Jacobi encoding From the moments [Golub,Welsch 1969]</vt:lpstr>
      <vt:lpstr>Computing the Jacobi encoding From the weight (Continuous Lanczos)</vt:lpstr>
      <vt:lpstr>Example: Normal Distribution Moments  Hermite Recurrence</vt:lpstr>
      <vt:lpstr>Example Chebfun Lanczos Run</vt:lpstr>
      <vt:lpstr>PowerPoint Presentation</vt:lpstr>
      <vt:lpstr>RMT Big laws: Toeplitz + Boundary</vt:lpstr>
      <vt:lpstr>Anshelevich Theory</vt:lpstr>
      <vt:lpstr>Semicircle Law</vt:lpstr>
      <vt:lpstr>Marcenko-Pastur Law</vt:lpstr>
      <vt:lpstr>McKay Law</vt:lpstr>
      <vt:lpstr>Wachter Law</vt:lpstr>
      <vt:lpstr>What RM are these other three?</vt:lpstr>
      <vt:lpstr>Another interesting Random Matrix Law</vt:lpstr>
      <vt:lpstr>Jacobi Matrix</vt:lpstr>
      <vt:lpstr>Jacobi Matrix</vt:lpstr>
      <vt:lpstr>Implication?</vt:lpstr>
      <vt:lpstr>Algorithm</vt:lpstr>
      <vt:lpstr>Algorithm</vt:lpstr>
      <vt:lpstr>Mathematica</vt:lpstr>
      <vt:lpstr>Fast convergence!</vt:lpstr>
      <vt:lpstr>Even the normal distribution</vt:lpstr>
      <vt:lpstr>Moments</vt:lpstr>
      <vt:lpstr>Free Cumulants</vt:lpstr>
      <vt:lpstr>Wigner and Narayana</vt:lpstr>
      <vt:lpstr>At a Glance</vt:lpstr>
      <vt:lpstr> Multivariate Orthogonal Polynomials</vt:lpstr>
      <vt:lpstr>Classical Orthogonal Polynomials</vt:lpstr>
      <vt:lpstr>Classical Orthogonal Polynomials</vt:lpstr>
      <vt:lpstr>Hermite Polynomials become Multivariate Hermite Polynomials</vt:lpstr>
      <vt:lpstr>Monomials become Jack Polynomials</vt:lpstr>
      <vt:lpstr>Multivariate Hermite Polynomials (β=1)</vt:lpstr>
      <vt:lpstr>  (Selberg Integrals and) Combinatorics of mult polynomials: Graphs on Surfaces (Thanks to Mike LaCroix)</vt:lpstr>
      <vt:lpstr>Special case</vt:lpstr>
      <vt:lpstr>Classical Orthogonal Polynomials</vt:lpstr>
      <vt:lpstr>What we know about the first question</vt:lpstr>
      <vt:lpstr>What we know</vt:lpstr>
      <vt:lpstr>The second question </vt:lpstr>
      <vt:lpstr>Answer</vt:lpstr>
      <vt:lpstr>At a Glance</vt:lpstr>
      <vt:lpstr>Hermite Jacobi Matrix</vt:lpstr>
      <vt:lpstr>The Jacobi matrix Defines the moments of the normal</vt:lpstr>
      <vt:lpstr>PowerPoint Presentation</vt:lpstr>
      <vt:lpstr>Proof Idea</vt:lpstr>
      <vt:lpstr>q-Hermite Jacobi Matrix</vt:lpstr>
      <vt:lpstr>Genus expansion formula (β=2)</vt:lpstr>
      <vt:lpstr>When β=2: Murnaghan-Nakayama Rule  </vt:lpstr>
      <vt:lpstr>q-Harer Zagier formula </vt:lpstr>
      <vt:lpstr>Extension to general q</vt:lpstr>
      <vt:lpstr>Conclusion</vt:lpstr>
    </vt:vector>
  </TitlesOfParts>
  <Company>Unknown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Bernie Wang</dc:creator>
  <cp:lastModifiedBy>Julia</cp:lastModifiedBy>
  <cp:revision>852</cp:revision>
  <cp:lastPrinted>2014-05-19T04:26:34Z</cp:lastPrinted>
  <dcterms:created xsi:type="dcterms:W3CDTF">2014-01-07T04:22:01Z</dcterms:created>
  <dcterms:modified xsi:type="dcterms:W3CDTF">2014-05-19T10:56:58Z</dcterms:modified>
</cp:coreProperties>
</file>