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70" r:id="rId2"/>
    <p:sldId id="476" r:id="rId3"/>
    <p:sldId id="477" r:id="rId4"/>
    <p:sldId id="478" r:id="rId5"/>
    <p:sldId id="479" r:id="rId6"/>
    <p:sldId id="495" r:id="rId7"/>
    <p:sldId id="496" r:id="rId8"/>
    <p:sldId id="497" r:id="rId9"/>
    <p:sldId id="480" r:id="rId10"/>
    <p:sldId id="487" r:id="rId11"/>
    <p:sldId id="490" r:id="rId12"/>
    <p:sldId id="491" r:id="rId13"/>
    <p:sldId id="492" r:id="rId14"/>
    <p:sldId id="498" r:id="rId15"/>
    <p:sldId id="481" r:id="rId16"/>
    <p:sldId id="482" r:id="rId17"/>
    <p:sldId id="483" r:id="rId18"/>
    <p:sldId id="484" r:id="rId19"/>
    <p:sldId id="485" r:id="rId20"/>
    <p:sldId id="486" r:id="rId21"/>
    <p:sldId id="488" r:id="rId22"/>
    <p:sldId id="489" r:id="rId23"/>
    <p:sldId id="494" r:id="rId24"/>
    <p:sldId id="504" r:id="rId25"/>
    <p:sldId id="499" r:id="rId26"/>
    <p:sldId id="503" r:id="rId27"/>
    <p:sldId id="502" r:id="rId28"/>
    <p:sldId id="501" r:id="rId29"/>
    <p:sldId id="500" r:id="rId30"/>
    <p:sldId id="50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9694" autoAdjust="0"/>
  </p:normalViewPr>
  <p:slideViewPr>
    <p:cSldViewPr snapToGrid="0">
      <p:cViewPr>
        <p:scale>
          <a:sx n="125" d="100"/>
          <a:sy n="125" d="100"/>
        </p:scale>
        <p:origin x="416" y="9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commentAuthors" Target="commentAuthors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5283A-13AD-0A49-BCFB-23A75588D1FA}" type="datetime1">
              <a:rPr lang="en-US" smtClean="0"/>
              <a:t>5/14/14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77868-DEF7-F546-B8CA-AA4A671B8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4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B146D-6D5C-DD40-AE5B-F608A1586856}" type="datetime1">
              <a:rPr lang="en-US" smtClean="0"/>
              <a:t>5/14/14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08105-3F30-4416-B131-7A21687F2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532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23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FDDD6F-9861-EB46-A0E3-198762F899FB}" type="slidenum">
              <a:rPr lang="en-US" sz="1200"/>
              <a:pPr eaLnBrk="1" hangingPunct="1"/>
              <a:t>30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FDDD6F-9861-EB46-A0E3-198762F899FB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FDDD6F-9861-EB46-A0E3-198762F899FB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>
              <a:latin typeface="Times" pitchFamily="18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A4626-B6CD-43FC-A247-41AB21E61D0D}" type="slidenum">
              <a:rPr lang="en-US" altLang="zh-CN" smtClean="0"/>
              <a:pPr/>
              <a:t>11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>
              <a:latin typeface="Times" pitchFamily="18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B8C25A-8F98-4E5A-BABB-37B4AB366121}" type="slidenum">
              <a:rPr lang="en-US" altLang="zh-CN" smtClean="0"/>
              <a:pPr/>
              <a:t>12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>
              <a:latin typeface="Times" pitchFamily="18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063F1-3249-4A49-B786-C89A23576481}" type="slidenum">
              <a:rPr lang="en-US" altLang="zh-CN" smtClean="0"/>
              <a:pPr/>
              <a:t>13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>
              <a:latin typeface="Times" pitchFamily="18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111F9F-0523-4251-AE4C-C0A06FFCEDF0}" type="slidenum">
              <a:rPr lang="en-US" altLang="zh-CN" smtClean="0"/>
              <a:pPr/>
              <a:t>14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36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3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1588-D2B4-E14F-B34C-95FDCC7D9797}" type="datetime1">
              <a:rPr lang="en-US" smtClean="0"/>
              <a:t>5/15/14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7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47A0-75F4-3246-AF6A-DB0C926FB03F}" type="datetime1">
              <a:rPr lang="en-US" smtClean="0"/>
              <a:t>5/15/14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7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6B0D-DD64-3A47-880A-4FD00D627F0B}" type="datetime1">
              <a:rPr lang="en-US" smtClean="0"/>
              <a:t>5/15/14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1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B3EA-7FB5-E141-912F-372D726B9191}" type="datetime1">
              <a:rPr lang="en-US" smtClean="0"/>
              <a:t>5/15/14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http://upload.wikimedia.org/wikipedia/en/thumb/0/0c/MIT_logo.svg/350px-MIT_logo.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398" y="6356351"/>
            <a:ext cx="67407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8595997" y="6596390"/>
            <a:ext cx="5480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0CFADB8-D136-414E-913D-7271A6FA4D84}" type="slidenum">
              <a:rPr lang="en-US" sz="1100" smtClean="0"/>
              <a:t>‹#›</a:t>
            </a:fld>
            <a:r>
              <a:rPr lang="en-US" sz="1100" dirty="0" smtClean="0"/>
              <a:t>/30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1161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D0C9-878B-CD4A-AEF3-9513A4A56664}" type="datetime1">
              <a:rPr lang="en-US" smtClean="0"/>
              <a:t>5/15/14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1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702B-2922-594B-810F-3E59D3DC17D2}" type="datetime1">
              <a:rPr lang="en-US" smtClean="0"/>
              <a:t>5/15/14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59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7FCA-57D3-B24E-8D94-8B75135942B7}" type="datetime1">
              <a:rPr lang="en-US" smtClean="0"/>
              <a:t>5/15/14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6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AE59-E784-0044-A490-ED4F6A71A1C4}" type="datetime1">
              <a:rPr lang="en-US" smtClean="0"/>
              <a:t>5/15/14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B6C1-3083-1C46-93B3-CE7665D6B948}" type="datetime1">
              <a:rPr lang="en-US" smtClean="0"/>
              <a:t>5/15/14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8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3EE3-B7EC-C24B-B50C-E0D068B2DDC8}" type="datetime1">
              <a:rPr lang="en-US" smtClean="0"/>
              <a:t>5/15/14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0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C5A0-A723-D448-A782-48D09CBF64F9}" type="datetime1">
              <a:rPr lang="en-US" smtClean="0"/>
              <a:t>5/15/14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18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266A7-A546-3147-BA9A-66806C0C0614}" type="datetime1">
              <a:rPr lang="en-US" smtClean="0"/>
              <a:t>5/15/14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59006-9E23-44F5-81C6-BA0167BDBB74}" type="slidenum">
              <a:rPr lang="en-US" smtClean="0"/>
              <a:t>‹#›</a:t>
            </a:fld>
            <a:r>
              <a:rPr lang="en-US" dirty="0" smtClean="0"/>
              <a:t>/49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6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6.png"/><Relationship Id="rId15" Type="http://schemas.openxmlformats.org/officeDocument/2006/relationships/image" Target="../media/image41.png"/><Relationship Id="rId16" Type="http://schemas.openxmlformats.org/officeDocument/2006/relationships/image" Target="../media/image42.jpeg"/><Relationship Id="rId17" Type="http://schemas.openxmlformats.org/officeDocument/2006/relationships/image" Target="../media/image43.jpeg"/><Relationship Id="rId18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sxc.hu/browse.phtml?f=download&amp;id=480210&amp;redirect=photo" TargetMode="External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jpeg"/><Relationship Id="rId9" Type="http://schemas.openxmlformats.org/officeDocument/2006/relationships/image" Target="../media/image36.jpeg"/><Relationship Id="rId10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4" Type="http://schemas.openxmlformats.org/officeDocument/2006/relationships/image" Target="../media/image6.png"/><Relationship Id="rId15" Type="http://schemas.openxmlformats.org/officeDocument/2006/relationships/image" Target="../media/image41.png"/><Relationship Id="rId16" Type="http://schemas.openxmlformats.org/officeDocument/2006/relationships/image" Target="../media/image42.jpeg"/><Relationship Id="rId17" Type="http://schemas.openxmlformats.org/officeDocument/2006/relationships/image" Target="../media/image43.jpeg"/><Relationship Id="rId18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sxc.hu/browse.phtml?f=download&amp;id=480210&amp;redirect=photo" TargetMode="External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5.jpeg"/><Relationship Id="rId7" Type="http://schemas.openxmlformats.org/officeDocument/2006/relationships/image" Target="../media/image36.jpe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Image:Consumer_Reports_cover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9536"/>
            <a:ext cx="8865356" cy="23876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 The open source ecosystem</a:t>
            </a:r>
            <a:br>
              <a:rPr lang="en-US" sz="4800" dirty="0" smtClean="0"/>
            </a:br>
            <a:r>
              <a:rPr lang="en-US" sz="4800" dirty="0" smtClean="0"/>
              <a:t>for </a:t>
            </a:r>
            <a:br>
              <a:rPr lang="en-US" sz="4800" dirty="0" smtClean="0"/>
            </a:br>
            <a:r>
              <a:rPr lang="en-US" sz="4800" dirty="0" smtClean="0"/>
              <a:t>technical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7456" y="3090601"/>
            <a:ext cx="6858000" cy="2148220"/>
          </a:xfrm>
        </p:spPr>
        <p:txBody>
          <a:bodyPr anchor="ctr">
            <a:normAutofit/>
          </a:bodyPr>
          <a:lstStyle/>
          <a:p>
            <a:r>
              <a:rPr lang="en-US" sz="2800" dirty="0" smtClean="0"/>
              <a:t>Alan Edelman</a:t>
            </a:r>
          </a:p>
          <a:p>
            <a:r>
              <a:rPr lang="en-US" dirty="0" smtClean="0"/>
              <a:t>Mathematics</a:t>
            </a:r>
          </a:p>
          <a:p>
            <a:r>
              <a:rPr lang="en-US" dirty="0" smtClean="0"/>
              <a:t>Computer Science &amp; AI Laboratories</a:t>
            </a:r>
          </a:p>
          <a:p>
            <a:r>
              <a:rPr lang="en-US" dirty="0" smtClean="0"/>
              <a:t>May  15, 2014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900" y="6088758"/>
            <a:ext cx="2157175" cy="596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131" y="5700856"/>
            <a:ext cx="6262656" cy="99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6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Living the life as a Computer Scientist, Computational Scientist, and Mathematician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5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 cstate="print"/>
          <a:srcRect l="50810" t="19690" r="27414" b="36554"/>
          <a:stretch>
            <a:fillRect/>
          </a:stretch>
        </p:blipFill>
        <p:spPr bwMode="auto">
          <a:xfrm>
            <a:off x="152400" y="381000"/>
            <a:ext cx="3962400" cy="566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4" cstate="print"/>
          <a:srcRect l="6154" t="19620" r="47131" b="32385"/>
          <a:stretch>
            <a:fillRect/>
          </a:stretch>
        </p:blipFill>
        <p:spPr bwMode="auto">
          <a:xfrm>
            <a:off x="4187825" y="533400"/>
            <a:ext cx="5076825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087813" y="2971800"/>
            <a:ext cx="4648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altLang="zh-CN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453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CN" smtClean="0">
              <a:ea typeface="宋体" charset="-122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smtClean="0">
              <a:ea typeface="宋体" charset="-122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print"/>
          <a:srcRect l="12056" t="32756" r="35577" b="11981"/>
          <a:stretch>
            <a:fillRect/>
          </a:stretch>
        </p:blipFill>
        <p:spPr bwMode="auto">
          <a:xfrm>
            <a:off x="381000" y="152400"/>
            <a:ext cx="8382000" cy="634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2992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 cstate="print"/>
          <a:srcRect l="5609" t="21516" r="8852" b="38631"/>
          <a:stretch>
            <a:fillRect/>
          </a:stretch>
        </p:blipFill>
        <p:spPr bwMode="auto">
          <a:xfrm>
            <a:off x="342900" y="381000"/>
            <a:ext cx="8669338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 l="5609" t="77515" r="41736" b="6728"/>
          <a:stretch>
            <a:fillRect/>
          </a:stretch>
        </p:blipFill>
        <p:spPr bwMode="auto">
          <a:xfrm>
            <a:off x="304800" y="3255963"/>
            <a:ext cx="87264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"/>
          <p:cNvPicPr>
            <a:picLocks noChangeAspect="1" noChangeArrowheads="1"/>
          </p:cNvPicPr>
          <p:nvPr/>
        </p:nvPicPr>
        <p:blipFill>
          <a:blip r:embed="rId4" cstate="print"/>
          <a:srcRect l="2634" t="52557" r="36298" b="32915"/>
          <a:stretch>
            <a:fillRect/>
          </a:stretch>
        </p:blipFill>
        <p:spPr bwMode="auto">
          <a:xfrm>
            <a:off x="523875" y="5129213"/>
            <a:ext cx="8550275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5754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6279" t="17867" r="38718" b="13820"/>
          <a:stretch>
            <a:fillRect/>
          </a:stretch>
        </p:blipFill>
        <p:spPr bwMode="auto">
          <a:xfrm>
            <a:off x="1752600" y="152400"/>
            <a:ext cx="57912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 t="60117" r="21870" b="25345"/>
          <a:stretch>
            <a:fillRect/>
          </a:stretch>
        </p:blipFill>
        <p:spPr bwMode="auto">
          <a:xfrm>
            <a:off x="-152400" y="5557838"/>
            <a:ext cx="9513888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42250" y="6400800"/>
            <a:ext cx="1301750" cy="4572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6170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7"/>
          <p:cNvGrpSpPr/>
          <p:nvPr/>
        </p:nvGrpSpPr>
        <p:grpSpPr>
          <a:xfrm>
            <a:off x="2882899" y="761050"/>
            <a:ext cx="2698050" cy="487317"/>
            <a:chOff x="-1" y="-22682"/>
            <a:chExt cx="3837225" cy="693071"/>
          </a:xfrm>
        </p:grpSpPr>
        <p:sp>
          <p:nvSpPr>
            <p:cNvPr id="75" name="Shape 75"/>
            <p:cNvSpPr/>
            <p:nvPr/>
          </p:nvSpPr>
          <p:spPr>
            <a:xfrm>
              <a:off x="-1" y="-22676"/>
              <a:ext cx="1787650" cy="6930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773F9B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500"/>
                <a:t>methods</a:t>
              </a:r>
            </a:p>
          </p:txBody>
        </p:sp>
        <p:sp>
          <p:nvSpPr>
            <p:cNvPr id="76" name="Shape 76"/>
            <p:cNvSpPr/>
            <p:nvPr/>
          </p:nvSpPr>
          <p:spPr>
            <a:xfrm>
              <a:off x="2351473" y="-22682"/>
              <a:ext cx="1485751" cy="6930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882B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500"/>
                <a:t>objects</a:t>
              </a:r>
            </a:p>
          </p:txBody>
        </p:sp>
      </p:grpSp>
      <p:sp>
        <p:nvSpPr>
          <p:cNvPr id="78" name="Shape 78"/>
          <p:cNvSpPr/>
          <p:nvPr/>
        </p:nvSpPr>
        <p:spPr>
          <a:xfrm>
            <a:off x="0" y="-1478"/>
            <a:ext cx="6277882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 sz="4000"/>
            </a:lvl1pPr>
          </a:lstStyle>
          <a:p>
            <a:pPr lvl="0">
              <a:defRPr sz="1800"/>
            </a:pPr>
            <a:r>
              <a:rPr sz="2800"/>
              <a:t>Object-oriented programming with classes</a:t>
            </a:r>
          </a:p>
        </p:txBody>
      </p:sp>
      <p:sp>
        <p:nvSpPr>
          <p:cNvPr id="79" name="Shape 79"/>
          <p:cNvSpPr/>
          <p:nvPr/>
        </p:nvSpPr>
        <p:spPr>
          <a:xfrm>
            <a:off x="676691" y="1231696"/>
            <a:ext cx="4404466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 algn="l">
              <a:defRPr sz="1800"/>
            </a:pPr>
            <a:r>
              <a:rPr sz="2500"/>
              <a:t>What can I </a:t>
            </a:r>
            <a:r>
              <a:rPr sz="2500" u="sng"/>
              <a:t>  </a:t>
            </a:r>
            <a:r>
              <a:rPr sz="2500" b="1" u="sng"/>
              <a:t>do with/to</a:t>
            </a:r>
            <a:r>
              <a:rPr sz="2500" u="sng"/>
              <a:t>  </a:t>
            </a:r>
            <a:r>
              <a:rPr sz="2500"/>
              <a:t> a </a:t>
            </a:r>
            <a:r>
              <a:rPr sz="2500" b="1" u="sng"/>
              <a:t>thing</a:t>
            </a:r>
            <a:r>
              <a:rPr sz="2500"/>
              <a:t>?</a:t>
            </a:r>
          </a:p>
        </p:txBody>
      </p:sp>
      <p:grpSp>
        <p:nvGrpSpPr>
          <p:cNvPr id="88" name="Group 88"/>
          <p:cNvGrpSpPr/>
          <p:nvPr/>
        </p:nvGrpSpPr>
        <p:grpSpPr>
          <a:xfrm>
            <a:off x="2967856" y="1636936"/>
            <a:ext cx="1665190" cy="1853556"/>
            <a:chOff x="-355347" y="-22683"/>
            <a:chExt cx="2368269" cy="2636167"/>
          </a:xfrm>
        </p:grpSpPr>
        <p:sp>
          <p:nvSpPr>
            <p:cNvPr id="80" name="Shape 80"/>
            <p:cNvSpPr/>
            <p:nvPr/>
          </p:nvSpPr>
          <p:spPr>
            <a:xfrm>
              <a:off x="0" y="625017"/>
              <a:ext cx="1360851" cy="6930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rgbClr val="773F9B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500"/>
                <a:t>top up</a:t>
              </a:r>
            </a:p>
          </p:txBody>
        </p:sp>
        <p:sp>
          <p:nvSpPr>
            <p:cNvPr id="81" name="Shape 81"/>
            <p:cNvSpPr/>
            <p:nvPr/>
          </p:nvSpPr>
          <p:spPr>
            <a:xfrm>
              <a:off x="-355347" y="1272717"/>
              <a:ext cx="1656739" cy="6930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rgbClr val="773F9B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500"/>
                <a:t>pay fare</a:t>
              </a:r>
            </a:p>
          </p:txBody>
        </p:sp>
        <p:sp>
          <p:nvSpPr>
            <p:cNvPr id="82" name="Shape 82"/>
            <p:cNvSpPr/>
            <p:nvPr/>
          </p:nvSpPr>
          <p:spPr>
            <a:xfrm>
              <a:off x="482804" y="1920417"/>
              <a:ext cx="896203" cy="6930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solidFill>
                    <a:srgbClr val="773F9B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500"/>
                <a:t>lose</a:t>
              </a:r>
            </a:p>
          </p:txBody>
        </p:sp>
        <p:sp>
          <p:nvSpPr>
            <p:cNvPr id="83" name="Shape 83"/>
            <p:cNvSpPr/>
            <p:nvPr/>
          </p:nvSpPr>
          <p:spPr>
            <a:xfrm>
              <a:off x="559156" y="-22683"/>
              <a:ext cx="831415" cy="6930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773F9B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500"/>
                <a:t>buy</a:t>
              </a:r>
            </a:p>
          </p:txBody>
        </p:sp>
        <p:sp>
          <p:nvSpPr>
            <p:cNvPr id="84" name="Shape 84"/>
            <p:cNvSpPr/>
            <p:nvPr/>
          </p:nvSpPr>
          <p:spPr>
            <a:xfrm flipV="1">
              <a:off x="1487951" y="1869103"/>
              <a:ext cx="429597" cy="429598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1444588" y="332830"/>
              <a:ext cx="484929" cy="484929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1440448" y="983291"/>
              <a:ext cx="572474" cy="236040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V="1">
              <a:off x="1441090" y="1414971"/>
              <a:ext cx="545860" cy="261253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3013188" y="3425594"/>
            <a:ext cx="3154279" cy="1853556"/>
            <a:chOff x="-1" y="-22683"/>
            <a:chExt cx="4486084" cy="2636167"/>
          </a:xfrm>
        </p:grpSpPr>
        <p:grpSp>
          <p:nvGrpSpPr>
            <p:cNvPr id="97" name="Group 97"/>
            <p:cNvGrpSpPr/>
            <p:nvPr/>
          </p:nvGrpSpPr>
          <p:grpSpPr>
            <a:xfrm>
              <a:off x="-1" y="-22683"/>
              <a:ext cx="2355570" cy="2636167"/>
              <a:chOff x="-342647" y="-22683"/>
              <a:chExt cx="2355569" cy="2636167"/>
            </a:xfrm>
          </p:grpSpPr>
          <p:sp>
            <p:nvSpPr>
              <p:cNvPr id="89" name="Shape 89"/>
              <p:cNvSpPr/>
              <p:nvPr/>
            </p:nvSpPr>
            <p:spPr>
              <a:xfrm>
                <a:off x="0" y="625017"/>
                <a:ext cx="1360850" cy="6930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l">
                  <a:defRPr>
                    <a:solidFill>
                      <a:srgbClr val="773F9B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500"/>
                  <a:t>top up</a:t>
                </a:r>
              </a:p>
            </p:txBody>
          </p:sp>
          <p:sp>
            <p:nvSpPr>
              <p:cNvPr id="90" name="Shape 90"/>
              <p:cNvSpPr/>
              <p:nvPr/>
            </p:nvSpPr>
            <p:spPr>
              <a:xfrm>
                <a:off x="-342647" y="1272717"/>
                <a:ext cx="1656738" cy="6930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l">
                  <a:defRPr>
                    <a:solidFill>
                      <a:srgbClr val="773F9B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500"/>
                  <a:t>pay fare</a:t>
                </a:r>
              </a:p>
            </p:txBody>
          </p:sp>
          <p:sp>
            <p:nvSpPr>
              <p:cNvPr id="91" name="Shape 91"/>
              <p:cNvSpPr/>
              <p:nvPr/>
            </p:nvSpPr>
            <p:spPr>
              <a:xfrm>
                <a:off x="482803" y="1920417"/>
                <a:ext cx="896203" cy="6930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l">
                  <a:defRPr>
                    <a:solidFill>
                      <a:srgbClr val="773F9B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500"/>
                  <a:t>lose</a:t>
                </a:r>
              </a:p>
            </p:txBody>
          </p:sp>
          <p:sp>
            <p:nvSpPr>
              <p:cNvPr id="92" name="Shape 92"/>
              <p:cNvSpPr/>
              <p:nvPr/>
            </p:nvSpPr>
            <p:spPr>
              <a:xfrm>
                <a:off x="559155" y="-22683"/>
                <a:ext cx="831415" cy="6930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solidFill>
                      <a:srgbClr val="773F9B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500"/>
                  <a:t>buy</a:t>
                </a:r>
              </a:p>
            </p:txBody>
          </p:sp>
          <p:sp>
            <p:nvSpPr>
              <p:cNvPr id="93" name="Shape 93"/>
              <p:cNvSpPr/>
              <p:nvPr/>
            </p:nvSpPr>
            <p:spPr>
              <a:xfrm flipV="1">
                <a:off x="1487951" y="1869103"/>
                <a:ext cx="429597" cy="429598"/>
              </a:xfrm>
              <a:prstGeom prst="line">
                <a:avLst/>
              </a:prstGeom>
              <a:noFill/>
              <a:ln w="25400" cap="flat">
                <a:solidFill>
                  <a:srgbClr val="773F9B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1444588" y="332830"/>
                <a:ext cx="484929" cy="484929"/>
              </a:xfrm>
              <a:prstGeom prst="line">
                <a:avLst/>
              </a:prstGeom>
              <a:noFill/>
              <a:ln w="25400" cap="flat">
                <a:solidFill>
                  <a:srgbClr val="773F9B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95" name="Shape 95"/>
              <p:cNvSpPr/>
              <p:nvPr/>
            </p:nvSpPr>
            <p:spPr>
              <a:xfrm>
                <a:off x="1440448" y="983291"/>
                <a:ext cx="572474" cy="236040"/>
              </a:xfrm>
              <a:prstGeom prst="line">
                <a:avLst/>
              </a:prstGeom>
              <a:noFill/>
              <a:ln w="25400" cap="flat">
                <a:solidFill>
                  <a:srgbClr val="773F9B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96" name="Shape 96"/>
              <p:cNvSpPr/>
              <p:nvPr/>
            </p:nvSpPr>
            <p:spPr>
              <a:xfrm flipV="1">
                <a:off x="1441090" y="1414971"/>
                <a:ext cx="545860" cy="261253"/>
              </a:xfrm>
              <a:prstGeom prst="line">
                <a:avLst/>
              </a:prstGeom>
              <a:noFill/>
              <a:ln w="25400" cap="flat">
                <a:solidFill>
                  <a:srgbClr val="773F9B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</p:grpSp>
        <p:pic>
          <p:nvPicPr>
            <p:cNvPr id="98" name="pasted-image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41267" y="580896"/>
              <a:ext cx="2244816" cy="14290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0" name="pasted-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69685" y="2042490"/>
            <a:ext cx="1624646" cy="10421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7" name="Group 107"/>
          <p:cNvGrpSpPr/>
          <p:nvPr/>
        </p:nvGrpSpPr>
        <p:grpSpPr>
          <a:xfrm>
            <a:off x="2988706" y="5277617"/>
            <a:ext cx="1674429" cy="1449928"/>
            <a:chOff x="0" y="-22683"/>
            <a:chExt cx="2381407" cy="2062119"/>
          </a:xfrm>
        </p:grpSpPr>
        <p:sp>
          <p:nvSpPr>
            <p:cNvPr id="101" name="Shape 101"/>
            <p:cNvSpPr/>
            <p:nvPr/>
          </p:nvSpPr>
          <p:spPr>
            <a:xfrm>
              <a:off x="0" y="661842"/>
              <a:ext cx="1656738" cy="6930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773F9B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500"/>
                <a:t>pay fare</a:t>
              </a:r>
            </a:p>
          </p:txBody>
        </p:sp>
        <p:sp>
          <p:nvSpPr>
            <p:cNvPr id="102" name="Shape 102"/>
            <p:cNvSpPr/>
            <p:nvPr/>
          </p:nvSpPr>
          <p:spPr>
            <a:xfrm>
              <a:off x="830275" y="1346369"/>
              <a:ext cx="896202" cy="6930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773F9B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500"/>
                <a:t>lose</a:t>
              </a:r>
            </a:p>
          </p:txBody>
        </p:sp>
        <p:sp>
          <p:nvSpPr>
            <p:cNvPr id="103" name="Shape 103"/>
            <p:cNvSpPr/>
            <p:nvPr/>
          </p:nvSpPr>
          <p:spPr>
            <a:xfrm>
              <a:off x="906627" y="-22683"/>
              <a:ext cx="831414" cy="6930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773F9B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500"/>
                <a:t>buy</a:t>
              </a:r>
            </a:p>
          </p:txBody>
        </p:sp>
        <p:sp>
          <p:nvSpPr>
            <p:cNvPr id="104" name="Shape 104"/>
            <p:cNvSpPr/>
            <p:nvPr/>
          </p:nvSpPr>
          <p:spPr>
            <a:xfrm>
              <a:off x="1896477" y="368245"/>
              <a:ext cx="484930" cy="484929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 flipV="1">
              <a:off x="1896478" y="1219282"/>
              <a:ext cx="464640" cy="464641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1892474" y="1036228"/>
              <a:ext cx="472648" cy="1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pic>
        <p:nvPicPr>
          <p:cNvPr id="108" name="pasted-imag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90301" y="5674326"/>
            <a:ext cx="1577166" cy="693209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/>
        </p:nvSpPr>
        <p:spPr>
          <a:xfrm>
            <a:off x="6466602" y="2940950"/>
            <a:ext cx="2056161" cy="1687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 algn="l">
              <a:defRPr sz="1800"/>
            </a:pPr>
            <a:r>
              <a:rPr sz="2500"/>
              <a:t>class-based OO</a:t>
            </a:r>
          </a:p>
          <a:p>
            <a:pPr lvl="0" algn="l">
              <a:defRPr sz="1800"/>
            </a:pPr>
            <a:endParaRPr sz="2000"/>
          </a:p>
          <a:p>
            <a:pPr lvl="0" algn="l">
              <a:defRPr sz="1800"/>
            </a:pPr>
            <a:r>
              <a:rPr sz="2000"/>
              <a:t>classes are more</a:t>
            </a:r>
          </a:p>
          <a:p>
            <a:pPr lvl="0" algn="l">
              <a:defRPr sz="1800"/>
            </a:pPr>
            <a:r>
              <a:rPr sz="2000"/>
              <a:t>fundamental</a:t>
            </a:r>
          </a:p>
          <a:p>
            <a:pPr lvl="0" algn="l">
              <a:defRPr sz="1800"/>
            </a:pPr>
            <a:r>
              <a:rPr sz="2000"/>
              <a:t>than methods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7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 advAuto="0"/>
      <p:bldP spid="88" grpId="0" animBg="1" advAuto="0"/>
      <p:bldP spid="99" grpId="0" animBg="1" advAuto="0"/>
      <p:bldP spid="100" grpId="0" animBg="1" advAuto="0"/>
      <p:bldP spid="107" grpId="0" animBg="1" advAuto="0"/>
      <p:bldP spid="108" grpId="0" animBg="1" advAuto="0"/>
      <p:bldP spid="109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3967521" y="2152437"/>
            <a:ext cx="682286" cy="2545260"/>
          </a:xfrm>
          <a:prstGeom prst="line">
            <a:avLst/>
          </a:prstGeom>
          <a:ln w="25400">
            <a:solidFill>
              <a:srgbClr val="773F9B"/>
            </a:solidFill>
            <a:miter lim="400000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0" y="-1478"/>
            <a:ext cx="7432420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 sz="4000"/>
            </a:lvl1pPr>
          </a:lstStyle>
          <a:p>
            <a:pPr lvl="0">
              <a:defRPr sz="1800"/>
            </a:pPr>
            <a:r>
              <a:rPr sz="2800"/>
              <a:t>Object-oriented programming with multi-methods</a:t>
            </a:r>
          </a:p>
        </p:txBody>
      </p:sp>
      <p:sp>
        <p:nvSpPr>
          <p:cNvPr id="113" name="Shape 113"/>
          <p:cNvSpPr/>
          <p:nvPr/>
        </p:nvSpPr>
        <p:spPr>
          <a:xfrm>
            <a:off x="676691" y="1231696"/>
            <a:ext cx="4404466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 algn="l">
              <a:defRPr sz="1800"/>
            </a:pPr>
            <a:r>
              <a:rPr sz="2500"/>
              <a:t>What can I </a:t>
            </a:r>
            <a:r>
              <a:rPr sz="2500" u="sng"/>
              <a:t>  </a:t>
            </a:r>
            <a:r>
              <a:rPr sz="2500" b="1" u="sng"/>
              <a:t>do with/to</a:t>
            </a:r>
            <a:r>
              <a:rPr sz="2500" u="sng"/>
              <a:t>  </a:t>
            </a:r>
            <a:r>
              <a:rPr sz="2500"/>
              <a:t> a </a:t>
            </a:r>
            <a:r>
              <a:rPr sz="2500" b="1" u="sng"/>
              <a:t>thing</a:t>
            </a:r>
            <a:r>
              <a:rPr sz="2500"/>
              <a:t>?</a:t>
            </a:r>
          </a:p>
        </p:txBody>
      </p:sp>
      <p:sp>
        <p:nvSpPr>
          <p:cNvPr id="114" name="Shape 114"/>
          <p:cNvSpPr/>
          <p:nvPr/>
        </p:nvSpPr>
        <p:spPr>
          <a:xfrm>
            <a:off x="2949819" y="2854494"/>
            <a:ext cx="926388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/>
              <a:t>top up</a:t>
            </a:r>
          </a:p>
        </p:txBody>
      </p:sp>
      <p:sp>
        <p:nvSpPr>
          <p:cNvPr id="115" name="Shape 115"/>
          <p:cNvSpPr/>
          <p:nvPr/>
        </p:nvSpPr>
        <p:spPr>
          <a:xfrm>
            <a:off x="2705503" y="3788931"/>
            <a:ext cx="1134434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/>
              <a:t>pay fare</a:t>
            </a:r>
          </a:p>
        </p:txBody>
      </p:sp>
      <p:sp>
        <p:nvSpPr>
          <p:cNvPr id="116" name="Shape 116"/>
          <p:cNvSpPr/>
          <p:nvPr/>
        </p:nvSpPr>
        <p:spPr>
          <a:xfrm>
            <a:off x="3289291" y="4723366"/>
            <a:ext cx="599682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/>
              <a:t>lose</a:t>
            </a:r>
          </a:p>
        </p:txBody>
      </p:sp>
      <p:sp>
        <p:nvSpPr>
          <p:cNvPr id="117" name="Shape 117"/>
          <p:cNvSpPr/>
          <p:nvPr/>
        </p:nvSpPr>
        <p:spPr>
          <a:xfrm>
            <a:off x="3342976" y="1920058"/>
            <a:ext cx="554128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/>
              <a:t>buy</a:t>
            </a:r>
          </a:p>
        </p:txBody>
      </p:sp>
      <p:sp>
        <p:nvSpPr>
          <p:cNvPr id="118" name="Shape 118"/>
          <p:cNvSpPr/>
          <p:nvPr/>
        </p:nvSpPr>
        <p:spPr>
          <a:xfrm>
            <a:off x="3964333" y="2149828"/>
            <a:ext cx="654575" cy="452724"/>
          </a:xfrm>
          <a:prstGeom prst="line">
            <a:avLst/>
          </a:prstGeom>
          <a:ln w="25400">
            <a:solidFill>
              <a:srgbClr val="773F9B"/>
            </a:solidFill>
            <a:miter lim="400000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119" name="Shape 119"/>
          <p:cNvSpPr/>
          <p:nvPr/>
        </p:nvSpPr>
        <p:spPr>
          <a:xfrm flipV="1">
            <a:off x="3963607" y="2616469"/>
            <a:ext cx="659754" cy="458667"/>
          </a:xfrm>
          <a:prstGeom prst="line">
            <a:avLst/>
          </a:prstGeom>
          <a:ln w="25400">
            <a:solidFill>
              <a:srgbClr val="773F9B"/>
            </a:solidFill>
            <a:miter lim="400000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120" name="Shape 120"/>
          <p:cNvSpPr/>
          <p:nvPr/>
        </p:nvSpPr>
        <p:spPr>
          <a:xfrm flipV="1">
            <a:off x="3933160" y="2596552"/>
            <a:ext cx="716921" cy="1428148"/>
          </a:xfrm>
          <a:prstGeom prst="line">
            <a:avLst/>
          </a:prstGeom>
          <a:ln w="25400">
            <a:solidFill>
              <a:srgbClr val="773F9B"/>
            </a:solidFill>
            <a:miter lim="400000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flipH="1">
            <a:off x="3951251" y="2622193"/>
            <a:ext cx="698259" cy="2334911"/>
          </a:xfrm>
          <a:prstGeom prst="line">
            <a:avLst/>
          </a:prstGeom>
          <a:ln w="25400">
            <a:solidFill>
              <a:srgbClr val="773F9B"/>
            </a:solidFill>
            <a:miter lim="400000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3967522" y="2143507"/>
            <a:ext cx="685716" cy="1584029"/>
          </a:xfrm>
          <a:prstGeom prst="line">
            <a:avLst/>
          </a:prstGeom>
          <a:ln w="25400">
            <a:solidFill>
              <a:srgbClr val="773F9B"/>
            </a:solidFill>
            <a:miter lim="400000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3967522" y="3067918"/>
            <a:ext cx="685716" cy="685716"/>
          </a:xfrm>
          <a:prstGeom prst="line">
            <a:avLst/>
          </a:prstGeom>
          <a:ln w="25400">
            <a:solidFill>
              <a:srgbClr val="773F9B"/>
            </a:solidFill>
            <a:miter lim="400000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3932073" y="4013159"/>
            <a:ext cx="680581" cy="680581"/>
          </a:xfrm>
          <a:prstGeom prst="line">
            <a:avLst/>
          </a:prstGeom>
          <a:ln w="25400">
            <a:solidFill>
              <a:srgbClr val="773F9B"/>
            </a:solidFill>
            <a:miter lim="400000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125" name="Shape 125"/>
          <p:cNvSpPr/>
          <p:nvPr/>
        </p:nvSpPr>
        <p:spPr>
          <a:xfrm flipH="1">
            <a:off x="3941421" y="3739248"/>
            <a:ext cx="670424" cy="281664"/>
          </a:xfrm>
          <a:prstGeom prst="line">
            <a:avLst/>
          </a:prstGeom>
          <a:ln w="25400">
            <a:solidFill>
              <a:srgbClr val="773F9B"/>
            </a:solidFill>
            <a:miter lim="400000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126" name="Shape 126"/>
          <p:cNvSpPr/>
          <p:nvPr/>
        </p:nvSpPr>
        <p:spPr>
          <a:xfrm flipH="1">
            <a:off x="3950104" y="4732632"/>
            <a:ext cx="671297" cy="210928"/>
          </a:xfrm>
          <a:prstGeom prst="line">
            <a:avLst/>
          </a:prstGeom>
          <a:ln w="25400">
            <a:solidFill>
              <a:srgbClr val="773F9B"/>
            </a:solidFill>
            <a:miter lim="400000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127" name="Shape 127"/>
          <p:cNvSpPr/>
          <p:nvPr/>
        </p:nvSpPr>
        <p:spPr>
          <a:xfrm flipH="1">
            <a:off x="3955972" y="3763340"/>
            <a:ext cx="694361" cy="1180220"/>
          </a:xfrm>
          <a:prstGeom prst="line">
            <a:avLst/>
          </a:prstGeom>
          <a:ln w="25400">
            <a:solidFill>
              <a:srgbClr val="773F9B"/>
            </a:solidFill>
            <a:miter lim="400000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2320062" y="5505699"/>
            <a:ext cx="1158542" cy="841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/>
            </a:pPr>
            <a:r>
              <a:rPr sz="2500">
                <a:solidFill>
                  <a:srgbClr val="0365C0"/>
                </a:solidFill>
              </a:rPr>
              <a:t>generic</a:t>
            </a:r>
          </a:p>
          <a:p>
            <a:pPr lvl="0">
              <a:defRPr sz="1800"/>
            </a:pPr>
            <a:r>
              <a:rPr sz="2500">
                <a:solidFill>
                  <a:srgbClr val="0365C0"/>
                </a:solidFill>
              </a:rPr>
              <a:t>function</a:t>
            </a:r>
          </a:p>
        </p:txBody>
      </p:sp>
      <p:sp>
        <p:nvSpPr>
          <p:cNvPr id="129" name="Shape 129"/>
          <p:cNvSpPr/>
          <p:nvPr/>
        </p:nvSpPr>
        <p:spPr>
          <a:xfrm>
            <a:off x="5037751" y="5497142"/>
            <a:ext cx="1014209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/>
              <a:t>objects</a:t>
            </a:r>
          </a:p>
        </p:txBody>
      </p:sp>
      <p:sp>
        <p:nvSpPr>
          <p:cNvPr id="130" name="Shape 130"/>
          <p:cNvSpPr/>
          <p:nvPr/>
        </p:nvSpPr>
        <p:spPr>
          <a:xfrm>
            <a:off x="3651104" y="5497142"/>
            <a:ext cx="1226482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/>
              <a:t>methods</a:t>
            </a:r>
          </a:p>
        </p:txBody>
      </p:sp>
      <p:pic>
        <p:nvPicPr>
          <p:cNvPr id="131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69685" y="2042490"/>
            <a:ext cx="1624646" cy="10421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asted-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94035" y="3229063"/>
            <a:ext cx="1576991" cy="1003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asted-imag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93425" y="4376395"/>
            <a:ext cx="1577165" cy="693209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6424391" y="2700437"/>
            <a:ext cx="2392353" cy="1457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 algn="l">
              <a:defRPr sz="1800"/>
            </a:pPr>
            <a:r>
              <a:rPr sz="2500"/>
              <a:t>multimethods</a:t>
            </a:r>
          </a:p>
          <a:p>
            <a:pPr lvl="0" algn="l">
              <a:defRPr sz="1800"/>
            </a:pPr>
            <a:endParaRPr sz="2500"/>
          </a:p>
          <a:p>
            <a:pPr lvl="0" algn="l">
              <a:defRPr sz="1800"/>
            </a:pPr>
            <a:r>
              <a:rPr sz="2000"/>
              <a:t>relationships between</a:t>
            </a:r>
          </a:p>
          <a:p>
            <a:pPr lvl="0" algn="l">
              <a:defRPr sz="1800"/>
            </a:pPr>
            <a:r>
              <a:rPr sz="2000"/>
              <a:t>objects and functions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1873317" y="1779212"/>
            <a:ext cx="682286" cy="2545260"/>
          </a:xfrm>
          <a:prstGeom prst="line">
            <a:avLst/>
          </a:prstGeom>
          <a:ln w="25400">
            <a:solidFill>
              <a:srgbClr val="773F9B"/>
            </a:solidFill>
            <a:miter lim="400000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0" y="-1478"/>
            <a:ext cx="5176093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 sz="4000"/>
            </a:lvl1pPr>
          </a:lstStyle>
          <a:p>
            <a:pPr lvl="0">
              <a:defRPr sz="1800"/>
            </a:pPr>
            <a:r>
              <a:rPr sz="2800"/>
              <a:t>Multi-methods with type hierarchy</a:t>
            </a:r>
          </a:p>
        </p:txBody>
      </p:sp>
      <p:sp>
        <p:nvSpPr>
          <p:cNvPr id="138" name="Shape 138"/>
          <p:cNvSpPr/>
          <p:nvPr/>
        </p:nvSpPr>
        <p:spPr>
          <a:xfrm>
            <a:off x="855615" y="2481269"/>
            <a:ext cx="926388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/>
              <a:t>top up</a:t>
            </a:r>
          </a:p>
        </p:txBody>
      </p:sp>
      <p:sp>
        <p:nvSpPr>
          <p:cNvPr id="139" name="Shape 139"/>
          <p:cNvSpPr/>
          <p:nvPr/>
        </p:nvSpPr>
        <p:spPr>
          <a:xfrm>
            <a:off x="611299" y="3415705"/>
            <a:ext cx="1134434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/>
              <a:t>pay fare</a:t>
            </a:r>
          </a:p>
        </p:txBody>
      </p:sp>
      <p:sp>
        <p:nvSpPr>
          <p:cNvPr id="140" name="Shape 140"/>
          <p:cNvSpPr/>
          <p:nvPr/>
        </p:nvSpPr>
        <p:spPr>
          <a:xfrm>
            <a:off x="1195086" y="4350142"/>
            <a:ext cx="599682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/>
              <a:t>lose</a:t>
            </a:r>
          </a:p>
        </p:txBody>
      </p:sp>
      <p:sp>
        <p:nvSpPr>
          <p:cNvPr id="141" name="Shape 141"/>
          <p:cNvSpPr/>
          <p:nvPr/>
        </p:nvSpPr>
        <p:spPr>
          <a:xfrm>
            <a:off x="1248771" y="1546833"/>
            <a:ext cx="554128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/>
              <a:t>buy</a:t>
            </a:r>
          </a:p>
        </p:txBody>
      </p:sp>
      <p:sp>
        <p:nvSpPr>
          <p:cNvPr id="142" name="Shape 142"/>
          <p:cNvSpPr/>
          <p:nvPr/>
        </p:nvSpPr>
        <p:spPr>
          <a:xfrm>
            <a:off x="1870128" y="1776603"/>
            <a:ext cx="654576" cy="452724"/>
          </a:xfrm>
          <a:prstGeom prst="line">
            <a:avLst/>
          </a:prstGeom>
          <a:ln w="25400">
            <a:solidFill>
              <a:srgbClr val="773F9B"/>
            </a:solidFill>
            <a:miter lim="400000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143" name="Shape 143"/>
          <p:cNvSpPr/>
          <p:nvPr/>
        </p:nvSpPr>
        <p:spPr>
          <a:xfrm flipV="1">
            <a:off x="1869403" y="2243244"/>
            <a:ext cx="659753" cy="458667"/>
          </a:xfrm>
          <a:prstGeom prst="line">
            <a:avLst/>
          </a:prstGeom>
          <a:ln w="25400">
            <a:solidFill>
              <a:srgbClr val="773F9B"/>
            </a:solidFill>
            <a:miter lim="400000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144" name="Shape 144"/>
          <p:cNvSpPr/>
          <p:nvPr/>
        </p:nvSpPr>
        <p:spPr>
          <a:xfrm flipV="1">
            <a:off x="1838956" y="2223328"/>
            <a:ext cx="716920" cy="1428147"/>
          </a:xfrm>
          <a:prstGeom prst="line">
            <a:avLst/>
          </a:prstGeom>
          <a:ln w="25400">
            <a:solidFill>
              <a:srgbClr val="773F9B"/>
            </a:solidFill>
            <a:miter lim="400000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145" name="Shape 145"/>
          <p:cNvSpPr/>
          <p:nvPr/>
        </p:nvSpPr>
        <p:spPr>
          <a:xfrm flipH="1">
            <a:off x="1857047" y="2248968"/>
            <a:ext cx="698259" cy="2334911"/>
          </a:xfrm>
          <a:prstGeom prst="line">
            <a:avLst/>
          </a:prstGeom>
          <a:ln w="25400">
            <a:solidFill>
              <a:srgbClr val="773F9B"/>
            </a:solidFill>
            <a:miter lim="400000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1873317" y="1770283"/>
            <a:ext cx="685716" cy="1584029"/>
          </a:xfrm>
          <a:prstGeom prst="line">
            <a:avLst/>
          </a:prstGeom>
          <a:ln w="25400">
            <a:solidFill>
              <a:srgbClr val="773F9B"/>
            </a:solidFill>
            <a:miter lim="400000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1873317" y="2694693"/>
            <a:ext cx="685716" cy="685716"/>
          </a:xfrm>
          <a:prstGeom prst="line">
            <a:avLst/>
          </a:prstGeom>
          <a:ln w="25400">
            <a:solidFill>
              <a:srgbClr val="773F9B"/>
            </a:solidFill>
            <a:miter lim="400000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1837870" y="3639935"/>
            <a:ext cx="680580" cy="680580"/>
          </a:xfrm>
          <a:prstGeom prst="line">
            <a:avLst/>
          </a:prstGeom>
          <a:ln w="25400">
            <a:solidFill>
              <a:srgbClr val="773F9B"/>
            </a:solidFill>
            <a:miter lim="400000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149" name="Shape 149"/>
          <p:cNvSpPr/>
          <p:nvPr/>
        </p:nvSpPr>
        <p:spPr>
          <a:xfrm flipH="1">
            <a:off x="1847217" y="3366023"/>
            <a:ext cx="670425" cy="281663"/>
          </a:xfrm>
          <a:prstGeom prst="line">
            <a:avLst/>
          </a:prstGeom>
          <a:ln w="25400">
            <a:solidFill>
              <a:srgbClr val="773F9B"/>
            </a:solidFill>
            <a:miter lim="400000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150" name="Shape 150"/>
          <p:cNvSpPr/>
          <p:nvPr/>
        </p:nvSpPr>
        <p:spPr>
          <a:xfrm flipH="1">
            <a:off x="1855900" y="4359407"/>
            <a:ext cx="671297" cy="210928"/>
          </a:xfrm>
          <a:prstGeom prst="line">
            <a:avLst/>
          </a:prstGeom>
          <a:ln w="25400">
            <a:solidFill>
              <a:srgbClr val="773F9B"/>
            </a:solidFill>
            <a:miter lim="400000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151" name="Shape 151"/>
          <p:cNvSpPr/>
          <p:nvPr/>
        </p:nvSpPr>
        <p:spPr>
          <a:xfrm flipH="1">
            <a:off x="1861768" y="3390115"/>
            <a:ext cx="694361" cy="1180219"/>
          </a:xfrm>
          <a:prstGeom prst="line">
            <a:avLst/>
          </a:prstGeom>
          <a:ln w="25400">
            <a:solidFill>
              <a:srgbClr val="773F9B"/>
            </a:solidFill>
            <a:miter lim="400000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225858" y="5132475"/>
            <a:ext cx="1158542" cy="841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/>
            </a:pPr>
            <a:r>
              <a:rPr sz="2500">
                <a:solidFill>
                  <a:srgbClr val="0365C0"/>
                </a:solidFill>
              </a:rPr>
              <a:t>generic</a:t>
            </a:r>
          </a:p>
          <a:p>
            <a:pPr lvl="0">
              <a:defRPr sz="1800"/>
            </a:pPr>
            <a:r>
              <a:rPr sz="2500">
                <a:solidFill>
                  <a:srgbClr val="0365C0"/>
                </a:solidFill>
              </a:rPr>
              <a:t>function</a:t>
            </a:r>
          </a:p>
        </p:txBody>
      </p:sp>
      <p:sp>
        <p:nvSpPr>
          <p:cNvPr id="153" name="Shape 153"/>
          <p:cNvSpPr/>
          <p:nvPr/>
        </p:nvSpPr>
        <p:spPr>
          <a:xfrm>
            <a:off x="2943547" y="5123918"/>
            <a:ext cx="1014209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/>
              <a:t>objects</a:t>
            </a:r>
          </a:p>
        </p:txBody>
      </p:sp>
      <p:sp>
        <p:nvSpPr>
          <p:cNvPr id="154" name="Shape 154"/>
          <p:cNvSpPr/>
          <p:nvPr/>
        </p:nvSpPr>
        <p:spPr>
          <a:xfrm>
            <a:off x="1556899" y="5123918"/>
            <a:ext cx="1226482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/>
              <a:t>methods</a:t>
            </a:r>
          </a:p>
        </p:txBody>
      </p:sp>
      <p:pic>
        <p:nvPicPr>
          <p:cNvPr id="155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5480" y="1669266"/>
            <a:ext cx="1624646" cy="10421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asted-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99831" y="2855839"/>
            <a:ext cx="1576991" cy="1003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asted-imag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99220" y="4003171"/>
            <a:ext cx="1577166" cy="693209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>
            <a:off x="4084325" y="2232535"/>
            <a:ext cx="741711" cy="490575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4084324" y="4356587"/>
            <a:ext cx="736785" cy="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160" name="Shape 160"/>
          <p:cNvSpPr/>
          <p:nvPr/>
        </p:nvSpPr>
        <p:spPr>
          <a:xfrm flipV="1">
            <a:off x="4081312" y="3056990"/>
            <a:ext cx="746250" cy="306665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4827562" y="2250154"/>
            <a:ext cx="1778296" cy="1226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 algn="l">
              <a:defRPr sz="1800"/>
            </a:pPr>
            <a:r>
              <a:rPr sz="2500"/>
              <a:t>rechargeable</a:t>
            </a:r>
          </a:p>
          <a:p>
            <a:pPr lvl="0" algn="l">
              <a:defRPr sz="1800"/>
            </a:pPr>
            <a:r>
              <a:rPr sz="2500"/>
              <a:t>subway</a:t>
            </a:r>
          </a:p>
          <a:p>
            <a:pPr lvl="0" algn="l">
              <a:defRPr sz="1800"/>
            </a:pPr>
            <a:r>
              <a:rPr sz="2500"/>
              <a:t>pass</a:t>
            </a:r>
          </a:p>
        </p:txBody>
      </p:sp>
      <p:sp>
        <p:nvSpPr>
          <p:cNvPr id="162" name="Shape 162"/>
          <p:cNvSpPr/>
          <p:nvPr/>
        </p:nvSpPr>
        <p:spPr>
          <a:xfrm>
            <a:off x="4821110" y="3741367"/>
            <a:ext cx="1375041" cy="1226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 algn="l">
              <a:defRPr sz="1800"/>
            </a:pPr>
            <a:r>
              <a:rPr sz="2500"/>
              <a:t>single-use</a:t>
            </a:r>
          </a:p>
          <a:p>
            <a:pPr lvl="0" algn="l">
              <a:defRPr sz="1800"/>
            </a:pPr>
            <a:r>
              <a:rPr sz="2500"/>
              <a:t>subway</a:t>
            </a:r>
          </a:p>
          <a:p>
            <a:pPr lvl="0" algn="l">
              <a:defRPr sz="1800"/>
            </a:pPr>
            <a:r>
              <a:rPr sz="2500"/>
              <a:t>ticket</a:t>
            </a:r>
          </a:p>
        </p:txBody>
      </p:sp>
      <p:sp>
        <p:nvSpPr>
          <p:cNvPr id="163" name="Shape 163"/>
          <p:cNvSpPr/>
          <p:nvPr/>
        </p:nvSpPr>
        <p:spPr>
          <a:xfrm>
            <a:off x="6179255" y="2881149"/>
            <a:ext cx="741711" cy="490575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164" name="Shape 164"/>
          <p:cNvSpPr/>
          <p:nvPr/>
        </p:nvSpPr>
        <p:spPr>
          <a:xfrm flipV="1">
            <a:off x="6107802" y="3854373"/>
            <a:ext cx="813165" cy="507588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6512020" y="6279735"/>
            <a:ext cx="952459" cy="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7430680" y="6112865"/>
            <a:ext cx="1350270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1700"/>
              <a:t>is a subtype of</a:t>
            </a:r>
          </a:p>
        </p:txBody>
      </p:sp>
      <p:sp>
        <p:nvSpPr>
          <p:cNvPr id="167" name="Shape 167"/>
          <p:cNvSpPr/>
          <p:nvPr/>
        </p:nvSpPr>
        <p:spPr>
          <a:xfrm>
            <a:off x="6988250" y="3212835"/>
            <a:ext cx="1062268" cy="841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 algn="l">
              <a:defRPr sz="1800"/>
            </a:pPr>
            <a:r>
              <a:rPr sz="2500"/>
              <a:t>subway</a:t>
            </a:r>
          </a:p>
          <a:p>
            <a:pPr lvl="0" algn="l">
              <a:defRPr sz="1800"/>
            </a:pPr>
            <a:r>
              <a:rPr sz="2500"/>
              <a:t>ticket</a:t>
            </a:r>
          </a:p>
        </p:txBody>
      </p:sp>
      <p:sp>
        <p:nvSpPr>
          <p:cNvPr id="168" name="Shape 168"/>
          <p:cNvSpPr/>
          <p:nvPr/>
        </p:nvSpPr>
        <p:spPr>
          <a:xfrm>
            <a:off x="4821110" y="5132376"/>
            <a:ext cx="2024383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/>
            </a:pPr>
            <a:r>
              <a:rPr sz="2500"/>
              <a:t>abstract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7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181"/>
          <p:cNvGrpSpPr/>
          <p:nvPr/>
        </p:nvGrpSpPr>
        <p:grpSpPr>
          <a:xfrm>
            <a:off x="1837870" y="1770282"/>
            <a:ext cx="721164" cy="2813597"/>
            <a:chOff x="0" y="0"/>
            <a:chExt cx="1025654" cy="4001558"/>
          </a:xfrm>
        </p:grpSpPr>
        <p:sp>
          <p:nvSpPr>
            <p:cNvPr id="170" name="Shape 170"/>
            <p:cNvSpPr/>
            <p:nvPr/>
          </p:nvSpPr>
          <p:spPr>
            <a:xfrm>
              <a:off x="50414" y="12700"/>
              <a:ext cx="970362" cy="3619925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45879" y="8990"/>
              <a:ext cx="930952" cy="643874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 flipV="1">
              <a:off x="44847" y="672655"/>
              <a:ext cx="938316" cy="652327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 flipV="1">
              <a:off x="1545" y="644331"/>
              <a:ext cx="1019620" cy="2031143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 flipH="1">
              <a:off x="27274" y="680797"/>
              <a:ext cx="993079" cy="3320762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50414" y="0"/>
              <a:ext cx="975241" cy="2252841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50415" y="1314717"/>
              <a:ext cx="975240" cy="975240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-1" y="2659060"/>
              <a:ext cx="967937" cy="967937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 flipH="1">
              <a:off x="13294" y="2269497"/>
              <a:ext cx="953493" cy="400589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 flipH="1">
              <a:off x="25643" y="3682310"/>
              <a:ext cx="954734" cy="299986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 flipH="1">
              <a:off x="33988" y="2303762"/>
              <a:ext cx="987536" cy="1678534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182" name="Shape 182"/>
          <p:cNvSpPr/>
          <p:nvPr/>
        </p:nvSpPr>
        <p:spPr>
          <a:xfrm>
            <a:off x="225858" y="5132475"/>
            <a:ext cx="1158542" cy="841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/>
            </a:pPr>
            <a:r>
              <a:rPr sz="2500">
                <a:solidFill>
                  <a:srgbClr val="0365C0"/>
                </a:solidFill>
              </a:rPr>
              <a:t>generic</a:t>
            </a:r>
          </a:p>
          <a:p>
            <a:pPr lvl="0">
              <a:defRPr sz="1800"/>
            </a:pPr>
            <a:r>
              <a:rPr sz="2500">
                <a:solidFill>
                  <a:srgbClr val="0365C0"/>
                </a:solidFill>
              </a:rPr>
              <a:t>function</a:t>
            </a:r>
          </a:p>
        </p:txBody>
      </p:sp>
      <p:sp>
        <p:nvSpPr>
          <p:cNvPr id="183" name="Shape 183"/>
          <p:cNvSpPr/>
          <p:nvPr/>
        </p:nvSpPr>
        <p:spPr>
          <a:xfrm>
            <a:off x="2943547" y="5123918"/>
            <a:ext cx="1014209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/>
              <a:t>objects</a:t>
            </a:r>
          </a:p>
        </p:txBody>
      </p:sp>
      <p:sp>
        <p:nvSpPr>
          <p:cNvPr id="184" name="Shape 184"/>
          <p:cNvSpPr/>
          <p:nvPr/>
        </p:nvSpPr>
        <p:spPr>
          <a:xfrm>
            <a:off x="1556899" y="5123918"/>
            <a:ext cx="1226482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/>
              <a:t>methods</a:t>
            </a:r>
          </a:p>
        </p:txBody>
      </p:sp>
      <p:pic>
        <p:nvPicPr>
          <p:cNvPr id="185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5480" y="1669266"/>
            <a:ext cx="1624646" cy="10421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pasted-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99831" y="2855839"/>
            <a:ext cx="1576991" cy="1003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asted-imag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99220" y="4003171"/>
            <a:ext cx="1577166" cy="693209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/>
          <p:nvPr/>
        </p:nvSpPr>
        <p:spPr>
          <a:xfrm>
            <a:off x="4084325" y="2232535"/>
            <a:ext cx="741711" cy="490575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4084324" y="4356587"/>
            <a:ext cx="736785" cy="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190" name="Shape 190"/>
          <p:cNvSpPr/>
          <p:nvPr/>
        </p:nvSpPr>
        <p:spPr>
          <a:xfrm flipV="1">
            <a:off x="4081312" y="3056990"/>
            <a:ext cx="746250" cy="306665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4827562" y="2250154"/>
            <a:ext cx="1778296" cy="1226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 algn="l">
              <a:defRPr sz="1800"/>
            </a:pPr>
            <a:r>
              <a:rPr sz="2500"/>
              <a:t>rechargeable</a:t>
            </a:r>
          </a:p>
          <a:p>
            <a:pPr lvl="0" algn="l">
              <a:defRPr sz="1800"/>
            </a:pPr>
            <a:r>
              <a:rPr sz="2500"/>
              <a:t>subway</a:t>
            </a:r>
          </a:p>
          <a:p>
            <a:pPr lvl="0" algn="l">
              <a:defRPr sz="1800"/>
            </a:pPr>
            <a:r>
              <a:rPr sz="2500"/>
              <a:t>pass</a:t>
            </a:r>
          </a:p>
        </p:txBody>
      </p:sp>
      <p:sp>
        <p:nvSpPr>
          <p:cNvPr id="192" name="Shape 192"/>
          <p:cNvSpPr/>
          <p:nvPr/>
        </p:nvSpPr>
        <p:spPr>
          <a:xfrm>
            <a:off x="4821110" y="3741367"/>
            <a:ext cx="1375041" cy="1226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 algn="l">
              <a:defRPr sz="1800"/>
            </a:pPr>
            <a:r>
              <a:rPr sz="2500"/>
              <a:t>single-use</a:t>
            </a:r>
          </a:p>
          <a:p>
            <a:pPr lvl="0" algn="l">
              <a:defRPr sz="1800"/>
            </a:pPr>
            <a:r>
              <a:rPr sz="2500"/>
              <a:t>subway</a:t>
            </a:r>
          </a:p>
          <a:p>
            <a:pPr lvl="0" algn="l">
              <a:defRPr sz="1800"/>
            </a:pPr>
            <a:r>
              <a:rPr sz="2500"/>
              <a:t>ticket</a:t>
            </a:r>
          </a:p>
        </p:txBody>
      </p:sp>
      <p:sp>
        <p:nvSpPr>
          <p:cNvPr id="193" name="Shape 193"/>
          <p:cNvSpPr/>
          <p:nvPr/>
        </p:nvSpPr>
        <p:spPr>
          <a:xfrm>
            <a:off x="6179255" y="2881149"/>
            <a:ext cx="741711" cy="490575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194" name="Shape 194"/>
          <p:cNvSpPr/>
          <p:nvPr/>
        </p:nvSpPr>
        <p:spPr>
          <a:xfrm flipV="1">
            <a:off x="6107802" y="3854373"/>
            <a:ext cx="813165" cy="507588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6512020" y="6279735"/>
            <a:ext cx="952459" cy="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7430680" y="6112865"/>
            <a:ext cx="1350270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1700"/>
              <a:t>is a subtype of</a:t>
            </a:r>
          </a:p>
        </p:txBody>
      </p:sp>
      <p:sp>
        <p:nvSpPr>
          <p:cNvPr id="197" name="Shape 197"/>
          <p:cNvSpPr/>
          <p:nvPr/>
        </p:nvSpPr>
        <p:spPr>
          <a:xfrm>
            <a:off x="6988250" y="3212835"/>
            <a:ext cx="1062268" cy="841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 algn="l">
              <a:defRPr sz="1800"/>
            </a:pPr>
            <a:r>
              <a:rPr sz="2500"/>
              <a:t>subway</a:t>
            </a:r>
          </a:p>
          <a:p>
            <a:pPr lvl="0" algn="l">
              <a:defRPr sz="1800"/>
            </a:pPr>
            <a:r>
              <a:rPr sz="2500"/>
              <a:t>ticket</a:t>
            </a:r>
          </a:p>
        </p:txBody>
      </p:sp>
      <p:grpSp>
        <p:nvGrpSpPr>
          <p:cNvPr id="203" name="Group 203"/>
          <p:cNvGrpSpPr/>
          <p:nvPr/>
        </p:nvGrpSpPr>
        <p:grpSpPr>
          <a:xfrm>
            <a:off x="5779175" y="1506708"/>
            <a:ext cx="1927419" cy="1746256"/>
            <a:chOff x="0" y="0"/>
            <a:chExt cx="2741216" cy="2483563"/>
          </a:xfrm>
        </p:grpSpPr>
        <p:sp>
          <p:nvSpPr>
            <p:cNvPr id="198" name="Shape 198"/>
            <p:cNvSpPr/>
            <p:nvPr/>
          </p:nvSpPr>
          <p:spPr>
            <a:xfrm flipH="1">
              <a:off x="2400682" y="1059426"/>
              <a:ext cx="1" cy="1424138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 flipH="1">
              <a:off x="2387982" y="1059426"/>
              <a:ext cx="327835" cy="1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 flipH="1">
              <a:off x="2413382" y="1678189"/>
              <a:ext cx="327835" cy="1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 flipH="1">
              <a:off x="2413382" y="2307047"/>
              <a:ext cx="327835" cy="1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 flipH="1">
              <a:off x="-1" y="0"/>
              <a:ext cx="2" cy="1095756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204" name="Shape 204"/>
          <p:cNvSpPr/>
          <p:nvPr/>
        </p:nvSpPr>
        <p:spPr>
          <a:xfrm>
            <a:off x="855615" y="2481269"/>
            <a:ext cx="926388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/>
              <a:t>top up</a:t>
            </a:r>
          </a:p>
        </p:txBody>
      </p:sp>
      <p:sp>
        <p:nvSpPr>
          <p:cNvPr id="205" name="Shape 205"/>
          <p:cNvSpPr/>
          <p:nvPr/>
        </p:nvSpPr>
        <p:spPr>
          <a:xfrm>
            <a:off x="611299" y="3415705"/>
            <a:ext cx="1134434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/>
              <a:t>pay fare</a:t>
            </a:r>
          </a:p>
        </p:txBody>
      </p:sp>
      <p:sp>
        <p:nvSpPr>
          <p:cNvPr id="206" name="Shape 206"/>
          <p:cNvSpPr/>
          <p:nvPr/>
        </p:nvSpPr>
        <p:spPr>
          <a:xfrm>
            <a:off x="1195086" y="4350142"/>
            <a:ext cx="599682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/>
              <a:t>lose</a:t>
            </a:r>
          </a:p>
        </p:txBody>
      </p:sp>
      <p:sp>
        <p:nvSpPr>
          <p:cNvPr id="207" name="Shape 207"/>
          <p:cNvSpPr/>
          <p:nvPr/>
        </p:nvSpPr>
        <p:spPr>
          <a:xfrm>
            <a:off x="1248771" y="1546833"/>
            <a:ext cx="554128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/>
              <a:t>buy</a:t>
            </a:r>
          </a:p>
        </p:txBody>
      </p:sp>
      <p:sp>
        <p:nvSpPr>
          <p:cNvPr id="208" name="Shape 208"/>
          <p:cNvSpPr/>
          <p:nvPr/>
        </p:nvSpPr>
        <p:spPr>
          <a:xfrm>
            <a:off x="4821110" y="5132376"/>
            <a:ext cx="2024383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/>
            </a:pPr>
            <a:r>
              <a:rPr sz="2500"/>
              <a:t>abstract object</a:t>
            </a:r>
          </a:p>
        </p:txBody>
      </p:sp>
      <p:sp>
        <p:nvSpPr>
          <p:cNvPr id="209" name="Shape 209"/>
          <p:cNvSpPr/>
          <p:nvPr/>
        </p:nvSpPr>
        <p:spPr>
          <a:xfrm>
            <a:off x="0" y="-1478"/>
            <a:ext cx="5176093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 sz="4000"/>
            </a:lvl1pPr>
          </a:lstStyle>
          <a:p>
            <a:pPr lvl="0">
              <a:defRPr sz="1800"/>
            </a:pPr>
            <a:r>
              <a:rPr sz="2800"/>
              <a:t>Multi-methods with type hierarchy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9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 advAuto="0"/>
      <p:bldP spid="203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/>
        </p:nvSpPr>
        <p:spPr>
          <a:xfrm>
            <a:off x="0" y="-1478"/>
            <a:ext cx="4837909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 sz="4000"/>
            </a:lvl1pPr>
          </a:lstStyle>
          <a:p>
            <a:pPr lvl="0">
              <a:defRPr sz="1800"/>
            </a:pPr>
            <a:r>
              <a:rPr sz="2800"/>
              <a:t>Multi-methods for linear algebra</a:t>
            </a:r>
          </a:p>
        </p:txBody>
      </p:sp>
      <p:sp>
        <p:nvSpPr>
          <p:cNvPr id="352" name="Shape 352"/>
          <p:cNvSpPr/>
          <p:nvPr/>
        </p:nvSpPr>
        <p:spPr>
          <a:xfrm>
            <a:off x="961493" y="985441"/>
            <a:ext cx="4404466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 algn="l">
              <a:defRPr sz="1800"/>
            </a:pPr>
            <a:r>
              <a:rPr sz="2500"/>
              <a:t>What can I </a:t>
            </a:r>
            <a:r>
              <a:rPr sz="2500" u="sng"/>
              <a:t>  </a:t>
            </a:r>
            <a:r>
              <a:rPr sz="2500" b="1" u="sng"/>
              <a:t>do with/to</a:t>
            </a:r>
            <a:r>
              <a:rPr sz="2500" u="sng"/>
              <a:t>  </a:t>
            </a:r>
            <a:r>
              <a:rPr sz="2500"/>
              <a:t> a </a:t>
            </a:r>
            <a:r>
              <a:rPr sz="2500" b="1" u="sng"/>
              <a:t>thing</a:t>
            </a:r>
            <a:r>
              <a:rPr sz="2500"/>
              <a:t>?</a:t>
            </a:r>
          </a:p>
        </p:txBody>
      </p:sp>
      <p:sp>
        <p:nvSpPr>
          <p:cNvPr id="353" name="Shape 353"/>
          <p:cNvSpPr/>
          <p:nvPr/>
        </p:nvSpPr>
        <p:spPr>
          <a:xfrm>
            <a:off x="812307" y="2517878"/>
            <a:ext cx="3782564" cy="395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r">
              <a:defRPr sz="3000"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/>
              <a:t>find eigenvalues and eigenvectors</a:t>
            </a:r>
          </a:p>
        </p:txBody>
      </p:sp>
      <p:sp>
        <p:nvSpPr>
          <p:cNvPr id="354" name="Shape 354"/>
          <p:cNvSpPr/>
          <p:nvPr/>
        </p:nvSpPr>
        <p:spPr>
          <a:xfrm>
            <a:off x="2419600" y="3452314"/>
            <a:ext cx="2175271" cy="395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r">
              <a:defRPr sz="3000"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/>
              <a:t>find singular values</a:t>
            </a:r>
          </a:p>
        </p:txBody>
      </p:sp>
      <p:sp>
        <p:nvSpPr>
          <p:cNvPr id="355" name="Shape 355"/>
          <p:cNvSpPr/>
          <p:nvPr/>
        </p:nvSpPr>
        <p:spPr>
          <a:xfrm>
            <a:off x="1085901" y="4386750"/>
            <a:ext cx="3508970" cy="395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r">
              <a:defRPr sz="3000"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/>
              <a:t>find singular values and vectors</a:t>
            </a:r>
          </a:p>
        </p:txBody>
      </p:sp>
      <p:sp>
        <p:nvSpPr>
          <p:cNvPr id="356" name="Shape 356"/>
          <p:cNvSpPr/>
          <p:nvPr/>
        </p:nvSpPr>
        <p:spPr>
          <a:xfrm>
            <a:off x="2745040" y="1583442"/>
            <a:ext cx="1849831" cy="395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r">
              <a:defRPr sz="3000"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/>
              <a:t>find eigenvalues</a:t>
            </a:r>
          </a:p>
        </p:txBody>
      </p:sp>
      <p:sp>
        <p:nvSpPr>
          <p:cNvPr id="357" name="Shape 357"/>
          <p:cNvSpPr/>
          <p:nvPr/>
        </p:nvSpPr>
        <p:spPr>
          <a:xfrm>
            <a:off x="4599972" y="1782435"/>
            <a:ext cx="689597" cy="462445"/>
          </a:xfrm>
          <a:prstGeom prst="line">
            <a:avLst/>
          </a:prstGeom>
          <a:ln w="25400">
            <a:solidFill>
              <a:srgbClr val="773F9B"/>
            </a:solidFill>
            <a:miter lim="400000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358" name="Shape 358"/>
          <p:cNvSpPr/>
          <p:nvPr/>
        </p:nvSpPr>
        <p:spPr>
          <a:xfrm flipV="1">
            <a:off x="4599246" y="2249075"/>
            <a:ext cx="659753" cy="458667"/>
          </a:xfrm>
          <a:prstGeom prst="line">
            <a:avLst/>
          </a:prstGeom>
          <a:ln w="25400">
            <a:solidFill>
              <a:srgbClr val="773F9B"/>
            </a:solidFill>
            <a:miter lim="400000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359" name="Shape 359"/>
          <p:cNvSpPr/>
          <p:nvPr/>
        </p:nvSpPr>
        <p:spPr>
          <a:xfrm flipV="1">
            <a:off x="4568798" y="2229160"/>
            <a:ext cx="717891" cy="1428147"/>
          </a:xfrm>
          <a:prstGeom prst="line">
            <a:avLst/>
          </a:prstGeom>
          <a:ln w="25400">
            <a:solidFill>
              <a:srgbClr val="773F9B"/>
            </a:solidFill>
            <a:miter lim="400000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360" name="Shape 360"/>
          <p:cNvSpPr/>
          <p:nvPr/>
        </p:nvSpPr>
        <p:spPr>
          <a:xfrm flipH="1">
            <a:off x="4586890" y="2254799"/>
            <a:ext cx="698259" cy="2334911"/>
          </a:xfrm>
          <a:prstGeom prst="line">
            <a:avLst/>
          </a:prstGeom>
          <a:ln w="25400">
            <a:solidFill>
              <a:srgbClr val="773F9B"/>
            </a:solidFill>
            <a:miter lim="400000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4603160" y="2700525"/>
            <a:ext cx="715417" cy="715417"/>
          </a:xfrm>
          <a:prstGeom prst="line">
            <a:avLst/>
          </a:prstGeom>
          <a:ln w="25400">
            <a:solidFill>
              <a:srgbClr val="773F9B"/>
            </a:solidFill>
            <a:miter lim="400000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362" name="Shape 362"/>
          <p:cNvSpPr/>
          <p:nvPr/>
        </p:nvSpPr>
        <p:spPr>
          <a:xfrm flipH="1" flipV="1">
            <a:off x="4577061" y="3653518"/>
            <a:ext cx="742226" cy="742226"/>
          </a:xfrm>
          <a:prstGeom prst="line">
            <a:avLst/>
          </a:prstGeom>
          <a:ln w="25400">
            <a:solidFill>
              <a:srgbClr val="773F9B"/>
            </a:solidFill>
            <a:miter lim="400000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363" name="Shape 363"/>
          <p:cNvSpPr/>
          <p:nvPr/>
        </p:nvSpPr>
        <p:spPr>
          <a:xfrm flipH="1">
            <a:off x="4591610" y="4396609"/>
            <a:ext cx="738517" cy="179557"/>
          </a:xfrm>
          <a:prstGeom prst="line">
            <a:avLst/>
          </a:prstGeom>
          <a:ln w="25400">
            <a:solidFill>
              <a:srgbClr val="773F9B"/>
            </a:solidFill>
            <a:miter lim="400000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3003046" y="5031361"/>
            <a:ext cx="1158542" cy="841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/>
            </a:pPr>
            <a:r>
              <a:rPr sz="2500">
                <a:solidFill>
                  <a:srgbClr val="0365C0"/>
                </a:solidFill>
              </a:rPr>
              <a:t>generic</a:t>
            </a:r>
          </a:p>
          <a:p>
            <a:pPr lvl="0">
              <a:defRPr sz="1800"/>
            </a:pPr>
            <a:r>
              <a:rPr sz="2500">
                <a:solidFill>
                  <a:srgbClr val="0365C0"/>
                </a:solidFill>
              </a:rPr>
              <a:t>function</a:t>
            </a:r>
          </a:p>
        </p:txBody>
      </p:sp>
      <p:sp>
        <p:nvSpPr>
          <p:cNvPr id="365" name="Shape 365"/>
          <p:cNvSpPr/>
          <p:nvPr/>
        </p:nvSpPr>
        <p:spPr>
          <a:xfrm>
            <a:off x="5720735" y="5022805"/>
            <a:ext cx="1014209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/>
              <a:t>objects</a:t>
            </a:r>
          </a:p>
        </p:txBody>
      </p:sp>
      <p:sp>
        <p:nvSpPr>
          <p:cNvPr id="366" name="Shape 366"/>
          <p:cNvSpPr/>
          <p:nvPr/>
        </p:nvSpPr>
        <p:spPr>
          <a:xfrm>
            <a:off x="4334088" y="5022805"/>
            <a:ext cx="1226482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/>
              <a:t>methods</a:t>
            </a:r>
          </a:p>
        </p:txBody>
      </p:sp>
      <p:sp>
        <p:nvSpPr>
          <p:cNvPr id="367" name="Shape 367"/>
          <p:cNvSpPr/>
          <p:nvPr/>
        </p:nvSpPr>
        <p:spPr>
          <a:xfrm>
            <a:off x="5294071" y="2027505"/>
            <a:ext cx="1662311" cy="395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 sz="3000"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/>
              <a:t>general matrix</a:t>
            </a:r>
          </a:p>
        </p:txBody>
      </p:sp>
      <p:sp>
        <p:nvSpPr>
          <p:cNvPr id="368" name="Shape 368"/>
          <p:cNvSpPr/>
          <p:nvPr/>
        </p:nvSpPr>
        <p:spPr>
          <a:xfrm>
            <a:off x="5294670" y="3148942"/>
            <a:ext cx="3231068" cy="395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 sz="3000"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/>
              <a:t>symmetric tridiagonal matrix</a:t>
            </a:r>
          </a:p>
        </p:txBody>
      </p:sp>
      <p:sp>
        <p:nvSpPr>
          <p:cNvPr id="369" name="Shape 369"/>
          <p:cNvSpPr/>
          <p:nvPr/>
        </p:nvSpPr>
        <p:spPr>
          <a:xfrm>
            <a:off x="5294071" y="4135013"/>
            <a:ext cx="1976330" cy="395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 sz="3000"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/>
              <a:t>bidiagonal matrix</a:t>
            </a:r>
          </a:p>
        </p:txBody>
      </p:sp>
      <p:sp>
        <p:nvSpPr>
          <p:cNvPr id="370" name="Shape 370"/>
          <p:cNvSpPr/>
          <p:nvPr/>
        </p:nvSpPr>
        <p:spPr>
          <a:xfrm>
            <a:off x="4604855" y="1786192"/>
            <a:ext cx="712027" cy="1623879"/>
          </a:xfrm>
          <a:prstGeom prst="line">
            <a:avLst/>
          </a:prstGeom>
          <a:ln w="25400">
            <a:solidFill>
              <a:srgbClr val="773F9B"/>
            </a:solidFill>
            <a:miter lim="400000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540185" y="6345939"/>
            <a:ext cx="7454711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/>
            </a:pPr>
            <a:r>
              <a:rPr sz="2500">
                <a:solidFill>
                  <a:srgbClr val="773F9B"/>
                </a:solidFill>
              </a:rPr>
              <a:t>Methods</a:t>
            </a:r>
            <a:r>
              <a:rPr sz="2500"/>
              <a:t> can take advantage of special matrix structures</a:t>
            </a:r>
          </a:p>
        </p:txBody>
      </p:sp>
      <p:sp>
        <p:nvSpPr>
          <p:cNvPr id="372" name="Shape 372"/>
          <p:cNvSpPr/>
          <p:nvPr/>
        </p:nvSpPr>
        <p:spPr>
          <a:xfrm>
            <a:off x="3395811" y="1816009"/>
            <a:ext cx="1203395" cy="395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r">
              <a:defRPr sz="3000">
                <a:solidFill>
                  <a:srgbClr val="0365C0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/>
              <a:t>eigvals</a:t>
            </a:r>
          </a:p>
        </p:txBody>
      </p:sp>
      <p:sp>
        <p:nvSpPr>
          <p:cNvPr id="373" name="Shape 373"/>
          <p:cNvSpPr/>
          <p:nvPr/>
        </p:nvSpPr>
        <p:spPr>
          <a:xfrm>
            <a:off x="3406480" y="2752101"/>
            <a:ext cx="1203395" cy="395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r">
              <a:defRPr sz="3000">
                <a:solidFill>
                  <a:srgbClr val="0365C0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/>
              <a:t>eigfact</a:t>
            </a:r>
          </a:p>
        </p:txBody>
      </p:sp>
      <p:sp>
        <p:nvSpPr>
          <p:cNvPr id="374" name="Shape 374"/>
          <p:cNvSpPr/>
          <p:nvPr/>
        </p:nvSpPr>
        <p:spPr>
          <a:xfrm>
            <a:off x="3374940" y="3696468"/>
            <a:ext cx="1203395" cy="395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r">
              <a:defRPr sz="3000">
                <a:solidFill>
                  <a:srgbClr val="0365C0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/>
              <a:t>svdvals</a:t>
            </a:r>
          </a:p>
        </p:txBody>
      </p:sp>
      <p:sp>
        <p:nvSpPr>
          <p:cNvPr id="375" name="Shape 375"/>
          <p:cNvSpPr/>
          <p:nvPr/>
        </p:nvSpPr>
        <p:spPr>
          <a:xfrm>
            <a:off x="3406480" y="4647155"/>
            <a:ext cx="1203395" cy="395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r">
              <a:defRPr sz="3000">
                <a:solidFill>
                  <a:srgbClr val="0365C0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/>
              <a:t>svdfact</a:t>
            </a:r>
          </a:p>
        </p:txBody>
      </p:sp>
      <p:sp>
        <p:nvSpPr>
          <p:cNvPr id="376" name="Shape 376"/>
          <p:cNvSpPr/>
          <p:nvPr/>
        </p:nvSpPr>
        <p:spPr>
          <a:xfrm>
            <a:off x="5332236" y="2336914"/>
            <a:ext cx="1046757" cy="395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 sz="3000">
                <a:solidFill>
                  <a:srgbClr val="00882B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/>
              <a:t>Matrix</a:t>
            </a:r>
          </a:p>
        </p:txBody>
      </p:sp>
      <p:sp>
        <p:nvSpPr>
          <p:cNvPr id="377" name="Shape 377"/>
          <p:cNvSpPr/>
          <p:nvPr/>
        </p:nvSpPr>
        <p:spPr>
          <a:xfrm>
            <a:off x="5323783" y="3441173"/>
            <a:ext cx="2334658" cy="395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 sz="3000">
                <a:solidFill>
                  <a:srgbClr val="00882B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/>
              <a:t>SymTridiagonal</a:t>
            </a:r>
          </a:p>
        </p:txBody>
      </p:sp>
      <p:sp>
        <p:nvSpPr>
          <p:cNvPr id="378" name="Shape 378"/>
          <p:cNvSpPr/>
          <p:nvPr/>
        </p:nvSpPr>
        <p:spPr>
          <a:xfrm>
            <a:off x="5298166" y="4439562"/>
            <a:ext cx="1688222" cy="395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 sz="3000">
                <a:solidFill>
                  <a:srgbClr val="00882B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/>
              <a:t>Bidiagonal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7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How should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45469" y="410150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400" dirty="0">
                <a:latin typeface="Arial" charset="0"/>
                <a:ea typeface="+mj-ea"/>
                <a:cs typeface="+mj-cs"/>
              </a:rPr>
              <a:t>Move technical computing forward</a:t>
            </a:r>
            <a:r>
              <a:rPr lang="en-US" sz="4400" dirty="0" smtClean="0">
                <a:latin typeface="Arial" charset="0"/>
                <a:ea typeface="+mj-ea"/>
                <a:cs typeface="+mj-cs"/>
              </a:rPr>
              <a:t>?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400" dirty="0" smtClean="0">
                <a:latin typeface="Arial" charset="0"/>
                <a:ea typeface="+mj-ea"/>
                <a:cs typeface="+mj-cs"/>
              </a:rPr>
              <a:t>A vision of the future</a:t>
            </a:r>
            <a:endParaRPr lang="en-US" sz="4400" dirty="0">
              <a:latin typeface="Arial" charset="0"/>
              <a:ea typeface="+mj-ea"/>
              <a:cs typeface="+mj-cs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38100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1524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"/>
            <a:ext cx="13716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90600"/>
            <a:ext cx="1524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5486400" y="152400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octave</a:t>
            </a:r>
          </a:p>
        </p:txBody>
      </p:sp>
      <p:pic>
        <p:nvPicPr>
          <p:cNvPr id="16395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2438400"/>
            <a:ext cx="2333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009" y="3430777"/>
            <a:ext cx="1582734" cy="106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1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/>
        </p:nvSpPr>
        <p:spPr>
          <a:xfrm>
            <a:off x="0" y="-718"/>
            <a:ext cx="5934989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/>
            </a:pPr>
            <a:r>
              <a:rPr sz="2500"/>
              <a:t>So how does this help us with linear algebra?</a:t>
            </a:r>
          </a:p>
        </p:txBody>
      </p:sp>
      <p:pic>
        <p:nvPicPr>
          <p:cNvPr id="381" name="Screen Shot 2014-04-14 at 2.13.46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6598" y="682364"/>
            <a:ext cx="7591961" cy="464031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2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Colourful Paper Rip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87528" y="1551993"/>
            <a:ext cx="593999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lotter-printers.com/wp-content/uploads/2011/02/rip-pap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" y="1009650"/>
            <a:ext cx="381000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1" y="-223261"/>
            <a:ext cx="9448800" cy="12398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“Disconnected” Technical Computing World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50" y="1747616"/>
            <a:ext cx="2370117" cy="64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" y="2391992"/>
            <a:ext cx="1967459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Fig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19" y="1777555"/>
            <a:ext cx="2192268" cy="145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19848"/>
            <a:ext cx="2485767" cy="137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50" y="3065438"/>
            <a:ext cx="1392631" cy="838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50" y="3876092"/>
            <a:ext cx="1796580" cy="721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1" y="5864094"/>
            <a:ext cx="1753289" cy="10146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t="18664" r="50000" b="65443"/>
          <a:stretch/>
        </p:blipFill>
        <p:spPr bwMode="auto">
          <a:xfrm>
            <a:off x="-97477" y="4524132"/>
            <a:ext cx="1899677" cy="4847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1" y="5008731"/>
            <a:ext cx="1154429" cy="8773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ithfriendship.com/images/g/31167/mapreduce-algorithm-by-example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90" y="3805032"/>
            <a:ext cx="2961560" cy="301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Jaguarsupercomputer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0" b="33183"/>
          <a:stretch/>
        </p:blipFill>
        <p:spPr bwMode="auto">
          <a:xfrm>
            <a:off x="6121541" y="5021659"/>
            <a:ext cx="2948210" cy="85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datacenterknowledge.com/wp-content/uploads/2010/12/china-supercomputer1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535" y="3473861"/>
            <a:ext cx="2133600" cy="131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-61134" y="984152"/>
            <a:ext cx="304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Desktop Productivity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066745" y="984151"/>
            <a:ext cx="304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Supercomputer Power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843840" y="928344"/>
            <a:ext cx="304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 Potential</a:t>
            </a:r>
            <a:endParaRPr lang="en-US" dirty="0"/>
          </a:p>
        </p:txBody>
      </p:sp>
      <p:pic>
        <p:nvPicPr>
          <p:cNvPr id="1043" name="Picture 19" descr="http://www.nyu.edu/classes/mcdonough/Labview-logo1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49" y="5715000"/>
            <a:ext cx="2105346" cy="5263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B4D04-C497-49C5-AFF7-AE73225E824D}" type="slidenum">
              <a:rPr lang="en-US" smtClean="0"/>
              <a:pPr/>
              <a:t>21</a:t>
            </a:fld>
            <a:r>
              <a:rPr lang="en-US" smtClean="0"/>
              <a:t>/32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30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Colourful Paper Rip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87528" y="1551993"/>
            <a:ext cx="593999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lotter-printers.com/wp-content/uploads/2011/02/rip-pap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" y="1009650"/>
            <a:ext cx="381000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1" y="-223261"/>
            <a:ext cx="9448800" cy="12398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“Disconnected” Technical Computing World</a:t>
            </a:r>
            <a:endParaRPr lang="en-US" dirty="0"/>
          </a:p>
        </p:txBody>
      </p:sp>
      <p:pic>
        <p:nvPicPr>
          <p:cNvPr id="7" name="Picture 2" descr="Fig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19" y="2940775"/>
            <a:ext cx="2192268" cy="145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19" y="3406495"/>
            <a:ext cx="2485767" cy="137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97477" y="3805031"/>
            <a:ext cx="1398737" cy="3073715"/>
            <a:chOff x="-97477" y="1747616"/>
            <a:chExt cx="2453044" cy="513113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550" y="1747616"/>
              <a:ext cx="2370117" cy="6443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2391992"/>
              <a:ext cx="1967459" cy="685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550" y="3065438"/>
              <a:ext cx="1392631" cy="838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550" y="3876092"/>
              <a:ext cx="1796580" cy="7215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201" y="5864094"/>
              <a:ext cx="1753289" cy="10146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0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8" t="18664" r="50000" b="65443"/>
            <a:stretch/>
          </p:blipFill>
          <p:spPr bwMode="auto">
            <a:xfrm>
              <a:off x="-97477" y="4524132"/>
              <a:ext cx="1899677" cy="4847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201" y="5008731"/>
              <a:ext cx="1154429" cy="8773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 descr="http://withfriendship.com/images/g/31167/mapreduce-algorithm-by-example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477" y="5143926"/>
            <a:ext cx="1765211" cy="179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Jaguarsupercomputer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0" b="33183"/>
          <a:stretch/>
        </p:blipFill>
        <p:spPr bwMode="auto">
          <a:xfrm>
            <a:off x="6170582" y="5994582"/>
            <a:ext cx="2948210" cy="85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datacenterknowledge.com/wp-content/uploads/2010/12/china-supercomputer1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587" y="4612769"/>
            <a:ext cx="2133600" cy="131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-61134" y="984152"/>
            <a:ext cx="304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Desktop Productivity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066745" y="984151"/>
            <a:ext cx="304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Supercomputer Power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843840" y="928344"/>
            <a:ext cx="304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 Potential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1" y="1445816"/>
            <a:ext cx="3159345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</a:t>
            </a:r>
            <a:r>
              <a:rPr lang="en-US" dirty="0" smtClean="0"/>
              <a:t>Easy on Humans</a:t>
            </a:r>
          </a:p>
          <a:p>
            <a:r>
              <a:rPr lang="en-US" dirty="0" smtClean="0">
                <a:sym typeface="Wingdings" pitchFamily="2" charset="2"/>
              </a:rPr>
              <a:t>Non-Expert Users</a:t>
            </a:r>
          </a:p>
          <a:p>
            <a:r>
              <a:rPr lang="en-US" dirty="0" smtClean="0">
                <a:sym typeface="Wingdings" pitchFamily="2" charset="2"/>
              </a:rPr>
              <a:t>Interface to vast libraries</a:t>
            </a:r>
          </a:p>
          <a:p>
            <a:r>
              <a:rPr lang="en-US" dirty="0" smtClean="0">
                <a:sym typeface="Wingdings" pitchFamily="2" charset="2"/>
              </a:rPr>
              <a:t>Desktop Performance</a:t>
            </a:r>
          </a:p>
          <a:p>
            <a:r>
              <a:rPr lang="en-US" dirty="0" smtClean="0">
                <a:sym typeface="Wingdings" pitchFamily="2" charset="2"/>
              </a:rPr>
              <a:t>Deep Chasm to cross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28166" y="1814035"/>
            <a:ext cx="255576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The Village</a:t>
            </a:r>
          </a:p>
          <a:p>
            <a:r>
              <a:rPr lang="en-US" dirty="0" smtClean="0">
                <a:sym typeface="Wingdings" pitchFamily="2" charset="2"/>
              </a:rPr>
              <a:t>The Market</a:t>
            </a:r>
          </a:p>
          <a:p>
            <a:r>
              <a:rPr lang="en-US" dirty="0" smtClean="0">
                <a:sym typeface="Wingdings" pitchFamily="2" charset="2"/>
              </a:rPr>
              <a:t>The Availability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18519" y="1473351"/>
            <a:ext cx="286266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The Raw Power</a:t>
            </a:r>
          </a:p>
          <a:p>
            <a:endParaRPr lang="en-US" dirty="0" smtClean="0"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dirty="0" smtClean="0">
                <a:sym typeface="Wingdings" pitchFamily="2" charset="2"/>
              </a:rPr>
              <a:t>Hard on Humans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lang="en-US" dirty="0" smtClean="0">
                <a:sym typeface="Wingdings" pitchFamily="2" charset="2"/>
              </a:rPr>
              <a:t>Software</a:t>
            </a:r>
          </a:p>
        </p:txBody>
      </p:sp>
      <p:pic>
        <p:nvPicPr>
          <p:cNvPr id="7170" name="Picture 2" descr="http://www.nyu.edu/classes/mcdonough/Labview-logo1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73" y="6460989"/>
            <a:ext cx="1671028" cy="4177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B4D04-C497-49C5-AFF7-AE73225E824D}" type="slidenum">
              <a:rPr lang="en-US" smtClean="0"/>
              <a:pPr/>
              <a:t>22</a:t>
            </a:fld>
            <a:r>
              <a:rPr lang="en-US" smtClean="0"/>
              <a:t>/32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39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“Two Language”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long as the developers’ language is harder than the users language, technical computing will always be hindered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571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 Abstractions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3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Prefix</a:t>
            </a:r>
            <a:br>
              <a:rPr lang="en-US" dirty="0" smtClean="0"/>
            </a:br>
            <a:r>
              <a:rPr lang="en-US" dirty="0" smtClean="0"/>
              <a:t>1,2,3,4,5,… </a:t>
            </a:r>
            <a:r>
              <a:rPr lang="en-US" dirty="0" smtClean="0">
                <a:sym typeface="Wingdings"/>
              </a:rPr>
              <a:t> 1,3,6,10,15,…</a:t>
            </a:r>
            <a:endParaRPr lang="en-US" dirty="0"/>
          </a:p>
        </p:txBody>
      </p:sp>
      <p:pic>
        <p:nvPicPr>
          <p:cNvPr id="4" name="Screen Shot 2014-04-14 at 2.02.19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57015" y="1122792"/>
            <a:ext cx="3847785" cy="3540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Screen Shot 2014-04-14 at 2.02.19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09415" y="1275192"/>
            <a:ext cx="3847785" cy="3540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Screen Shot 2014-04-14 at 2.02.19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6317" y="1776678"/>
            <a:ext cx="6387117" cy="355534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0794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5" grpId="0" animBg="1" advAuto="0"/>
      <p:bldP spid="6" grpId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/>
          <p:nvPr/>
        </p:nvSpPr>
        <p:spPr>
          <a:xfrm>
            <a:off x="0" y="-1478"/>
            <a:ext cx="4665912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 sz="4000"/>
            </a:lvl1pPr>
          </a:lstStyle>
          <a:p>
            <a:pPr lvl="0">
              <a:defRPr sz="1800"/>
            </a:pPr>
            <a:r>
              <a:rPr sz="2800"/>
              <a:t>Iterative algorithms as iterators</a:t>
            </a:r>
          </a:p>
        </p:txBody>
      </p:sp>
      <p:sp>
        <p:nvSpPr>
          <p:cNvPr id="415" name="Shape 415"/>
          <p:cNvSpPr/>
          <p:nvPr/>
        </p:nvSpPr>
        <p:spPr>
          <a:xfrm>
            <a:off x="577107" y="1276971"/>
            <a:ext cx="7575406" cy="4304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 algn="l">
              <a:defRPr sz="1800"/>
            </a:pPr>
            <a:r>
              <a:rPr sz="2500">
                <a:latin typeface="Monaco"/>
                <a:ea typeface="Monaco"/>
                <a:cs typeface="Monaco"/>
                <a:sym typeface="Monaco"/>
              </a:rPr>
              <a:t>for item in </a:t>
            </a:r>
            <a:r>
              <a:rPr sz="2500">
                <a:solidFill>
                  <a:srgbClr val="00882B"/>
                </a:solidFill>
                <a:latin typeface="Monaco"/>
                <a:ea typeface="Monaco"/>
                <a:cs typeface="Monaco"/>
                <a:sym typeface="Monaco"/>
              </a:rPr>
              <a:t>iterable</a:t>
            </a:r>
            <a:endParaRPr sz="2500">
              <a:latin typeface="Monaco"/>
              <a:ea typeface="Monaco"/>
              <a:cs typeface="Monaco"/>
              <a:sym typeface="Monaco"/>
            </a:endParaRPr>
          </a:p>
          <a:p>
            <a:pPr lvl="0" algn="l">
              <a:defRPr sz="1800"/>
            </a:pPr>
            <a:r>
              <a:rPr sz="2500">
                <a:latin typeface="Monaco"/>
                <a:ea typeface="Monaco"/>
                <a:cs typeface="Monaco"/>
                <a:sym typeface="Monaco"/>
              </a:rPr>
              <a:t>    #body</a:t>
            </a:r>
          </a:p>
          <a:p>
            <a:pPr lvl="0" algn="l">
              <a:defRPr sz="1800"/>
            </a:pPr>
            <a:r>
              <a:rPr sz="2500">
                <a:latin typeface="Monaco"/>
                <a:ea typeface="Monaco"/>
                <a:cs typeface="Monaco"/>
                <a:sym typeface="Monaco"/>
              </a:rPr>
              <a:t>end</a:t>
            </a:r>
          </a:p>
          <a:p>
            <a:pPr lvl="0" algn="l">
              <a:defRPr sz="1800"/>
            </a:pPr>
            <a:endParaRPr sz="2500">
              <a:latin typeface="Monaco"/>
              <a:ea typeface="Monaco"/>
              <a:cs typeface="Monaco"/>
              <a:sym typeface="Monaco"/>
            </a:endParaRPr>
          </a:p>
          <a:p>
            <a:pPr lvl="0" algn="l">
              <a:defRPr sz="1800"/>
            </a:pPr>
            <a:r>
              <a:rPr sz="2500">
                <a:solidFill>
                  <a:srgbClr val="A6AAA9"/>
                </a:solidFill>
                <a:latin typeface="Monaco"/>
                <a:ea typeface="Monaco"/>
                <a:cs typeface="Monaco"/>
                <a:sym typeface="Monaco"/>
              </a:rPr>
              <a:t>#is equivalent to</a:t>
            </a:r>
          </a:p>
          <a:p>
            <a:pPr lvl="0" algn="l">
              <a:defRPr sz="1800"/>
            </a:pPr>
            <a:endParaRPr sz="2500">
              <a:latin typeface="Monaco"/>
              <a:ea typeface="Monaco"/>
              <a:cs typeface="Monaco"/>
              <a:sym typeface="Monaco"/>
            </a:endParaRPr>
          </a:p>
          <a:p>
            <a:pPr lvl="0" algn="l">
              <a:defRPr sz="1800"/>
            </a:pPr>
            <a:r>
              <a:rPr sz="2500">
                <a:latin typeface="Monaco"/>
                <a:ea typeface="Monaco"/>
                <a:cs typeface="Monaco"/>
                <a:sym typeface="Monaco"/>
              </a:rPr>
              <a:t>state = </a:t>
            </a:r>
            <a:r>
              <a:rPr sz="2500">
                <a:solidFill>
                  <a:srgbClr val="0365C0"/>
                </a:solidFill>
                <a:latin typeface="Monaco"/>
                <a:ea typeface="Monaco"/>
                <a:cs typeface="Monaco"/>
                <a:sym typeface="Monaco"/>
              </a:rPr>
              <a:t>start</a:t>
            </a:r>
            <a:r>
              <a:rPr sz="2500">
                <a:latin typeface="Monaco"/>
                <a:ea typeface="Monaco"/>
                <a:cs typeface="Monaco"/>
                <a:sym typeface="Monaco"/>
              </a:rPr>
              <a:t>(</a:t>
            </a:r>
            <a:r>
              <a:rPr sz="2500">
                <a:solidFill>
                  <a:srgbClr val="00882B"/>
                </a:solidFill>
                <a:latin typeface="Monaco"/>
                <a:ea typeface="Monaco"/>
                <a:cs typeface="Monaco"/>
                <a:sym typeface="Monaco"/>
              </a:rPr>
              <a:t>iterable</a:t>
            </a:r>
            <a:r>
              <a:rPr sz="2500">
                <a:latin typeface="Monaco"/>
                <a:ea typeface="Monaco"/>
                <a:cs typeface="Monaco"/>
                <a:sym typeface="Monaco"/>
              </a:rPr>
              <a:t>) </a:t>
            </a:r>
          </a:p>
          <a:p>
            <a:pPr lvl="0" algn="l">
              <a:defRPr sz="1800"/>
            </a:pPr>
            <a:r>
              <a:rPr sz="2500">
                <a:latin typeface="Monaco"/>
                <a:ea typeface="Monaco"/>
                <a:cs typeface="Monaco"/>
                <a:sym typeface="Monaco"/>
              </a:rPr>
              <a:t>while !</a:t>
            </a:r>
            <a:r>
              <a:rPr sz="2500">
                <a:solidFill>
                  <a:srgbClr val="0365C0"/>
                </a:solidFill>
                <a:latin typeface="Monaco"/>
                <a:ea typeface="Monaco"/>
                <a:cs typeface="Monaco"/>
                <a:sym typeface="Monaco"/>
              </a:rPr>
              <a:t>done</a:t>
            </a:r>
            <a:r>
              <a:rPr sz="2500">
                <a:latin typeface="Monaco"/>
                <a:ea typeface="Monaco"/>
                <a:cs typeface="Monaco"/>
                <a:sym typeface="Monaco"/>
              </a:rPr>
              <a:t>(</a:t>
            </a:r>
            <a:r>
              <a:rPr sz="2500">
                <a:solidFill>
                  <a:srgbClr val="00882B"/>
                </a:solidFill>
                <a:latin typeface="Monaco"/>
                <a:ea typeface="Monaco"/>
                <a:cs typeface="Monaco"/>
                <a:sym typeface="Monaco"/>
              </a:rPr>
              <a:t>iterable</a:t>
            </a:r>
            <a:r>
              <a:rPr sz="2500">
                <a:latin typeface="Monaco"/>
                <a:ea typeface="Monaco"/>
                <a:cs typeface="Monaco"/>
                <a:sym typeface="Monaco"/>
              </a:rPr>
              <a:t>, state) </a:t>
            </a:r>
          </a:p>
          <a:p>
            <a:pPr lvl="0" algn="l">
              <a:defRPr sz="1800"/>
            </a:pPr>
            <a:r>
              <a:rPr sz="2500">
                <a:latin typeface="Monaco"/>
                <a:ea typeface="Monaco"/>
                <a:cs typeface="Monaco"/>
                <a:sym typeface="Monaco"/>
              </a:rPr>
              <a:t>    item, state = </a:t>
            </a:r>
            <a:r>
              <a:rPr sz="2500">
                <a:solidFill>
                  <a:srgbClr val="0365C0"/>
                </a:solidFill>
                <a:latin typeface="Monaco"/>
                <a:ea typeface="Monaco"/>
                <a:cs typeface="Monaco"/>
                <a:sym typeface="Monaco"/>
              </a:rPr>
              <a:t>next</a:t>
            </a:r>
            <a:r>
              <a:rPr sz="2500">
                <a:latin typeface="Monaco"/>
                <a:ea typeface="Monaco"/>
                <a:cs typeface="Monaco"/>
                <a:sym typeface="Monaco"/>
              </a:rPr>
              <a:t>(</a:t>
            </a:r>
            <a:r>
              <a:rPr sz="2500">
                <a:solidFill>
                  <a:srgbClr val="00882B"/>
                </a:solidFill>
                <a:latin typeface="Monaco"/>
                <a:ea typeface="Monaco"/>
                <a:cs typeface="Monaco"/>
                <a:sym typeface="Monaco"/>
              </a:rPr>
              <a:t>iterable</a:t>
            </a:r>
            <a:r>
              <a:rPr sz="2500">
                <a:latin typeface="Monaco"/>
                <a:ea typeface="Monaco"/>
                <a:cs typeface="Monaco"/>
                <a:sym typeface="Monaco"/>
              </a:rPr>
              <a:t>, state) </a:t>
            </a:r>
          </a:p>
          <a:p>
            <a:pPr lvl="0" algn="l">
              <a:defRPr sz="1800"/>
            </a:pPr>
            <a:r>
              <a:rPr sz="2500">
                <a:latin typeface="Monaco"/>
                <a:ea typeface="Monaco"/>
                <a:cs typeface="Monaco"/>
                <a:sym typeface="Monaco"/>
              </a:rPr>
              <a:t>    # body</a:t>
            </a:r>
          </a:p>
          <a:p>
            <a:pPr lvl="0" algn="l">
              <a:defRPr sz="1800"/>
            </a:pPr>
            <a:r>
              <a:rPr sz="2500">
                <a:latin typeface="Monaco"/>
                <a:ea typeface="Monaco"/>
                <a:cs typeface="Monaco"/>
                <a:sym typeface="Monaco"/>
              </a:rPr>
              <a:t>end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47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/>
        </p:nvSpPr>
        <p:spPr>
          <a:xfrm>
            <a:off x="0" y="-1478"/>
            <a:ext cx="5675278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 sz="4000"/>
            </a:lvl1pPr>
          </a:lstStyle>
          <a:p>
            <a:pPr lvl="0">
              <a:defRPr sz="1800"/>
            </a:pPr>
            <a:r>
              <a:rPr sz="2800"/>
              <a:t>Conjugate gradients (Hestenes-Stiefel)</a:t>
            </a:r>
          </a:p>
        </p:txBody>
      </p:sp>
      <p:pic>
        <p:nvPicPr>
          <p:cNvPr id="41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7587" y="997849"/>
            <a:ext cx="4437998" cy="4862303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Shape 419"/>
          <p:cNvSpPr/>
          <p:nvPr/>
        </p:nvSpPr>
        <p:spPr>
          <a:xfrm>
            <a:off x="2905452" y="6525930"/>
            <a:ext cx="5224816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2400" u="sng">
                <a:hlinkClick r:id=""/>
              </a:defRPr>
            </a:lvl1pPr>
          </a:lstStyle>
          <a:p>
            <a:pPr lvl="0">
              <a:defRPr sz="1800" u="none"/>
            </a:pPr>
            <a:r>
              <a:rPr sz="1700"/>
              <a:t>http://en.wikipedia.org/wiki/Conjugate_gradient_method</a:t>
            </a:r>
          </a:p>
        </p:txBody>
      </p:sp>
      <p:sp>
        <p:nvSpPr>
          <p:cNvPr id="420" name="Shape 420"/>
          <p:cNvSpPr/>
          <p:nvPr/>
        </p:nvSpPr>
        <p:spPr>
          <a:xfrm>
            <a:off x="1789634" y="5965451"/>
            <a:ext cx="4288468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/>
            </a:pPr>
            <a:r>
              <a:rPr sz="2500"/>
              <a:t>Can we write this as an iterator?</a:t>
            </a:r>
          </a:p>
        </p:txBody>
      </p:sp>
      <p:grpSp>
        <p:nvGrpSpPr>
          <p:cNvPr id="424" name="Group 424"/>
          <p:cNvGrpSpPr/>
          <p:nvPr/>
        </p:nvGrpSpPr>
        <p:grpSpPr>
          <a:xfrm>
            <a:off x="4286249" y="996063"/>
            <a:ext cx="4676122" cy="2676595"/>
            <a:chOff x="-1" y="0"/>
            <a:chExt cx="6650484" cy="3806711"/>
          </a:xfrm>
        </p:grpSpPr>
        <p:sp>
          <p:nvSpPr>
            <p:cNvPr id="421" name="Shape 421"/>
            <p:cNvSpPr/>
            <p:nvPr/>
          </p:nvSpPr>
          <p:spPr>
            <a:xfrm>
              <a:off x="209746" y="11607"/>
              <a:ext cx="6439252" cy="6930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l">
                <a:defRPr sz="1800"/>
              </a:pPr>
              <a:r>
                <a:rPr sz="2500">
                  <a:solidFill>
                    <a:srgbClr val="861001"/>
                  </a:solidFill>
                  <a:latin typeface="Monaco"/>
                  <a:ea typeface="Monaco"/>
                  <a:cs typeface="Monaco"/>
                  <a:sym typeface="Monaco"/>
                </a:rPr>
                <a:t>state</a:t>
              </a:r>
              <a:r>
                <a:rPr sz="2500">
                  <a:latin typeface="Monaco"/>
                  <a:ea typeface="Monaco"/>
                  <a:cs typeface="Monaco"/>
                  <a:sym typeface="Monaco"/>
                </a:rPr>
                <a:t> = </a:t>
              </a:r>
              <a:r>
                <a:rPr sz="2500">
                  <a:solidFill>
                    <a:srgbClr val="0365C0"/>
                  </a:solidFill>
                  <a:latin typeface="Monaco"/>
                  <a:ea typeface="Monaco"/>
                  <a:cs typeface="Monaco"/>
                  <a:sym typeface="Monaco"/>
                </a:rPr>
                <a:t>start</a:t>
              </a:r>
              <a:r>
                <a:rPr sz="2500">
                  <a:latin typeface="Monaco"/>
                  <a:ea typeface="Monaco"/>
                  <a:cs typeface="Monaco"/>
                  <a:sym typeface="Monaco"/>
                </a:rPr>
                <a:t>(</a:t>
              </a:r>
              <a:r>
                <a:rPr sz="2500">
                  <a:solidFill>
                    <a:srgbClr val="00882B"/>
                  </a:solidFill>
                  <a:latin typeface="Monaco"/>
                  <a:ea typeface="Monaco"/>
                  <a:cs typeface="Monaco"/>
                  <a:sym typeface="Monaco"/>
                </a:rPr>
                <a:t>iterable</a:t>
              </a:r>
              <a:r>
                <a:rPr sz="2500">
                  <a:latin typeface="Monaco"/>
                  <a:ea typeface="Monaco"/>
                  <a:cs typeface="Monaco"/>
                  <a:sym typeface="Monaco"/>
                </a:rPr>
                <a:t>)</a:t>
              </a:r>
            </a:p>
          </p:txBody>
        </p:sp>
        <p:sp>
          <p:nvSpPr>
            <p:cNvPr id="422" name="Shape 422"/>
            <p:cNvSpPr/>
            <p:nvPr/>
          </p:nvSpPr>
          <p:spPr>
            <a:xfrm flipV="1">
              <a:off x="-1" y="0"/>
              <a:ext cx="2" cy="711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758477" y="3113644"/>
              <a:ext cx="5892006" cy="6930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l">
                <a:defRPr sz="1800"/>
              </a:pPr>
              <a:r>
                <a:rPr sz="2500">
                  <a:solidFill>
                    <a:srgbClr val="0365C0"/>
                  </a:solidFill>
                  <a:latin typeface="Monaco"/>
                  <a:ea typeface="Monaco"/>
                  <a:cs typeface="Monaco"/>
                  <a:sym typeface="Monaco"/>
                </a:rPr>
                <a:t>done</a:t>
              </a:r>
              <a:r>
                <a:rPr sz="2500">
                  <a:latin typeface="Monaco"/>
                  <a:ea typeface="Monaco"/>
                  <a:cs typeface="Monaco"/>
                  <a:sym typeface="Monaco"/>
                </a:rPr>
                <a:t>(</a:t>
              </a:r>
              <a:r>
                <a:rPr sz="2500">
                  <a:solidFill>
                    <a:srgbClr val="00882B"/>
                  </a:solidFill>
                  <a:latin typeface="Monaco"/>
                  <a:ea typeface="Monaco"/>
                  <a:cs typeface="Monaco"/>
                  <a:sym typeface="Monaco"/>
                </a:rPr>
                <a:t>iterable</a:t>
              </a:r>
              <a:r>
                <a:rPr sz="2500">
                  <a:latin typeface="Monaco"/>
                  <a:ea typeface="Monaco"/>
                  <a:cs typeface="Monaco"/>
                  <a:sym typeface="Monaco"/>
                </a:rPr>
                <a:t>, </a:t>
              </a:r>
              <a:r>
                <a:rPr sz="2500">
                  <a:solidFill>
                    <a:srgbClr val="861001"/>
                  </a:solidFill>
                  <a:latin typeface="Monaco"/>
                  <a:ea typeface="Monaco"/>
                  <a:cs typeface="Monaco"/>
                  <a:sym typeface="Monaco"/>
                </a:rPr>
                <a:t>state</a:t>
              </a:r>
              <a:r>
                <a:rPr sz="2500">
                  <a:latin typeface="Monaco"/>
                  <a:ea typeface="Monaco"/>
                  <a:cs typeface="Monaco"/>
                  <a:sym typeface="Monaco"/>
                </a:rPr>
                <a:t>)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17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" grpId="0" animBg="1" advAuto="0"/>
      <p:bldP spid="424" grpId="0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/>
          <p:nvPr/>
        </p:nvSpPr>
        <p:spPr>
          <a:xfrm>
            <a:off x="0" y="-1478"/>
            <a:ext cx="5675278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 sz="4000"/>
            </a:lvl1pPr>
          </a:lstStyle>
          <a:p>
            <a:pPr lvl="0">
              <a:defRPr sz="1800"/>
            </a:pPr>
            <a:r>
              <a:rPr sz="2800"/>
              <a:t>Conjugate gradients (Hestenes-Stiefel)</a:t>
            </a:r>
          </a:p>
        </p:txBody>
      </p:sp>
      <p:pic>
        <p:nvPicPr>
          <p:cNvPr id="42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7587" y="997849"/>
            <a:ext cx="4437998" cy="4862303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Shape 428"/>
          <p:cNvSpPr/>
          <p:nvPr/>
        </p:nvSpPr>
        <p:spPr>
          <a:xfrm>
            <a:off x="2905452" y="6525930"/>
            <a:ext cx="5224816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2400" u="sng">
                <a:hlinkClick r:id=""/>
              </a:defRPr>
            </a:lvl1pPr>
          </a:lstStyle>
          <a:p>
            <a:pPr lvl="0">
              <a:defRPr sz="1800" u="none"/>
            </a:pPr>
            <a:r>
              <a:rPr sz="1700"/>
              <a:t>http://en.wikipedia.org/wiki/Conjugate_gradient_method</a:t>
            </a:r>
          </a:p>
        </p:txBody>
      </p:sp>
      <p:grpSp>
        <p:nvGrpSpPr>
          <p:cNvPr id="432" name="Group 432"/>
          <p:cNvGrpSpPr/>
          <p:nvPr/>
        </p:nvGrpSpPr>
        <p:grpSpPr>
          <a:xfrm>
            <a:off x="4286249" y="996063"/>
            <a:ext cx="4676122" cy="2676595"/>
            <a:chOff x="-1" y="0"/>
            <a:chExt cx="6650484" cy="3806711"/>
          </a:xfrm>
        </p:grpSpPr>
        <p:sp>
          <p:nvSpPr>
            <p:cNvPr id="429" name="Shape 429"/>
            <p:cNvSpPr/>
            <p:nvPr/>
          </p:nvSpPr>
          <p:spPr>
            <a:xfrm>
              <a:off x="209746" y="11607"/>
              <a:ext cx="6439252" cy="6930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l">
                <a:defRPr sz="1800"/>
              </a:pPr>
              <a:r>
                <a:rPr sz="2500">
                  <a:solidFill>
                    <a:srgbClr val="861001"/>
                  </a:solidFill>
                  <a:latin typeface="Monaco"/>
                  <a:ea typeface="Monaco"/>
                  <a:cs typeface="Monaco"/>
                  <a:sym typeface="Monaco"/>
                </a:rPr>
                <a:t>state</a:t>
              </a:r>
              <a:r>
                <a:rPr sz="2500">
                  <a:latin typeface="Monaco"/>
                  <a:ea typeface="Monaco"/>
                  <a:cs typeface="Monaco"/>
                  <a:sym typeface="Monaco"/>
                </a:rPr>
                <a:t> = </a:t>
              </a:r>
              <a:r>
                <a:rPr sz="2500">
                  <a:solidFill>
                    <a:srgbClr val="0365C0"/>
                  </a:solidFill>
                  <a:latin typeface="Monaco"/>
                  <a:ea typeface="Monaco"/>
                  <a:cs typeface="Monaco"/>
                  <a:sym typeface="Monaco"/>
                </a:rPr>
                <a:t>start</a:t>
              </a:r>
              <a:r>
                <a:rPr sz="2500">
                  <a:latin typeface="Monaco"/>
                  <a:ea typeface="Monaco"/>
                  <a:cs typeface="Monaco"/>
                  <a:sym typeface="Monaco"/>
                </a:rPr>
                <a:t>(</a:t>
              </a:r>
              <a:r>
                <a:rPr sz="2500">
                  <a:solidFill>
                    <a:srgbClr val="00882B"/>
                  </a:solidFill>
                  <a:latin typeface="Monaco"/>
                  <a:ea typeface="Monaco"/>
                  <a:cs typeface="Monaco"/>
                  <a:sym typeface="Monaco"/>
                </a:rPr>
                <a:t>iterable</a:t>
              </a:r>
              <a:r>
                <a:rPr sz="2500">
                  <a:latin typeface="Monaco"/>
                  <a:ea typeface="Monaco"/>
                  <a:cs typeface="Monaco"/>
                  <a:sym typeface="Monaco"/>
                </a:rPr>
                <a:t>)</a:t>
              </a:r>
            </a:p>
          </p:txBody>
        </p:sp>
        <p:sp>
          <p:nvSpPr>
            <p:cNvPr id="430" name="Shape 430"/>
            <p:cNvSpPr/>
            <p:nvPr/>
          </p:nvSpPr>
          <p:spPr>
            <a:xfrm flipV="1">
              <a:off x="-1" y="0"/>
              <a:ext cx="2" cy="711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758477" y="3113644"/>
              <a:ext cx="5892006" cy="6930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l">
                <a:defRPr sz="1800"/>
              </a:pPr>
              <a:r>
                <a:rPr sz="2500">
                  <a:solidFill>
                    <a:srgbClr val="0365C0"/>
                  </a:solidFill>
                  <a:latin typeface="Monaco"/>
                  <a:ea typeface="Monaco"/>
                  <a:cs typeface="Monaco"/>
                  <a:sym typeface="Monaco"/>
                </a:rPr>
                <a:t>done</a:t>
              </a:r>
              <a:r>
                <a:rPr sz="2500">
                  <a:latin typeface="Monaco"/>
                  <a:ea typeface="Monaco"/>
                  <a:cs typeface="Monaco"/>
                  <a:sym typeface="Monaco"/>
                </a:rPr>
                <a:t>(</a:t>
              </a:r>
              <a:r>
                <a:rPr sz="2500">
                  <a:solidFill>
                    <a:srgbClr val="00882B"/>
                  </a:solidFill>
                  <a:latin typeface="Monaco"/>
                  <a:ea typeface="Monaco"/>
                  <a:cs typeface="Monaco"/>
                  <a:sym typeface="Monaco"/>
                </a:rPr>
                <a:t>iterable</a:t>
              </a:r>
              <a:r>
                <a:rPr sz="2500">
                  <a:latin typeface="Monaco"/>
                  <a:ea typeface="Monaco"/>
                  <a:cs typeface="Monaco"/>
                  <a:sym typeface="Monaco"/>
                </a:rPr>
                <a:t>, </a:t>
              </a:r>
              <a:r>
                <a:rPr sz="2500">
                  <a:solidFill>
                    <a:srgbClr val="861001"/>
                  </a:solidFill>
                  <a:latin typeface="Monaco"/>
                  <a:ea typeface="Monaco"/>
                  <a:cs typeface="Monaco"/>
                  <a:sym typeface="Monaco"/>
                </a:rPr>
                <a:t>state</a:t>
              </a:r>
              <a:r>
                <a:rPr sz="2500">
                  <a:latin typeface="Monaco"/>
                  <a:ea typeface="Monaco"/>
                  <a:cs typeface="Monaco"/>
                  <a:sym typeface="Monaco"/>
                </a:rPr>
                <a:t>)</a:t>
              </a:r>
            </a:p>
          </p:txBody>
        </p:sp>
      </p:grpSp>
      <p:sp>
        <p:nvSpPr>
          <p:cNvPr id="433" name="Shape 433"/>
          <p:cNvSpPr/>
          <p:nvPr/>
        </p:nvSpPr>
        <p:spPr>
          <a:xfrm>
            <a:off x="2504602" y="1857616"/>
            <a:ext cx="6446486" cy="473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 algn="l">
              <a:defRPr sz="1800"/>
            </a:pPr>
            <a:r>
              <a:rPr sz="2500">
                <a:solidFill>
                  <a:srgbClr val="861001"/>
                </a:solidFill>
                <a:latin typeface="Monaco"/>
                <a:ea typeface="Monaco"/>
                <a:cs typeface="Monaco"/>
                <a:sym typeface="Monaco"/>
              </a:rPr>
              <a:t>state</a:t>
            </a:r>
            <a:r>
              <a:rPr sz="2500">
                <a:latin typeface="Monaco"/>
                <a:ea typeface="Monaco"/>
                <a:cs typeface="Monaco"/>
                <a:sym typeface="Monaco"/>
              </a:rPr>
              <a:t>, </a:t>
            </a:r>
            <a:r>
              <a:rPr sz="2500">
                <a:solidFill>
                  <a:srgbClr val="773F9B"/>
                </a:solidFill>
                <a:latin typeface="Monaco"/>
                <a:ea typeface="Monaco"/>
                <a:cs typeface="Monaco"/>
                <a:sym typeface="Monaco"/>
              </a:rPr>
              <a:t>dx</a:t>
            </a:r>
            <a:r>
              <a:rPr sz="2500">
                <a:latin typeface="Monaco"/>
                <a:ea typeface="Monaco"/>
                <a:cs typeface="Monaco"/>
                <a:sym typeface="Monaco"/>
              </a:rPr>
              <a:t> = </a:t>
            </a:r>
            <a:r>
              <a:rPr sz="2500">
                <a:solidFill>
                  <a:srgbClr val="0365C0"/>
                </a:solidFill>
                <a:latin typeface="Monaco"/>
                <a:ea typeface="Monaco"/>
                <a:cs typeface="Monaco"/>
                <a:sym typeface="Monaco"/>
              </a:rPr>
              <a:t>next</a:t>
            </a:r>
            <a:r>
              <a:rPr sz="2500">
                <a:latin typeface="Monaco"/>
                <a:ea typeface="Monaco"/>
                <a:cs typeface="Monaco"/>
                <a:sym typeface="Monaco"/>
              </a:rPr>
              <a:t>(</a:t>
            </a:r>
            <a:r>
              <a:rPr sz="2500">
                <a:solidFill>
                  <a:srgbClr val="00882B"/>
                </a:solidFill>
                <a:latin typeface="Monaco"/>
                <a:ea typeface="Monaco"/>
                <a:cs typeface="Monaco"/>
                <a:sym typeface="Monaco"/>
              </a:rPr>
              <a:t>iterable</a:t>
            </a:r>
            <a:r>
              <a:rPr sz="2500">
                <a:latin typeface="Monaco"/>
                <a:ea typeface="Monaco"/>
                <a:cs typeface="Monaco"/>
                <a:sym typeface="Monaco"/>
              </a:rPr>
              <a:t>, </a:t>
            </a:r>
            <a:r>
              <a:rPr sz="2500">
                <a:solidFill>
                  <a:srgbClr val="C82506"/>
                </a:solidFill>
                <a:latin typeface="Monaco"/>
                <a:ea typeface="Monaco"/>
                <a:cs typeface="Monaco"/>
                <a:sym typeface="Monaco"/>
              </a:rPr>
              <a:t>state</a:t>
            </a:r>
            <a:r>
              <a:rPr sz="2500">
                <a:latin typeface="Monaco"/>
                <a:ea typeface="Monaco"/>
                <a:cs typeface="Monaco"/>
                <a:sym typeface="Monaco"/>
              </a:rPr>
              <a:t>)</a:t>
            </a:r>
          </a:p>
        </p:txBody>
      </p:sp>
      <p:sp>
        <p:nvSpPr>
          <p:cNvPr id="434" name="Shape 434"/>
          <p:cNvSpPr/>
          <p:nvPr/>
        </p:nvSpPr>
        <p:spPr>
          <a:xfrm>
            <a:off x="2923311" y="2265237"/>
            <a:ext cx="826208" cy="652106"/>
          </a:xfrm>
          <a:prstGeom prst="rect">
            <a:avLst/>
          </a:prstGeom>
          <a:ln w="508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35" name="Shape 435"/>
          <p:cNvSpPr/>
          <p:nvPr/>
        </p:nvSpPr>
        <p:spPr>
          <a:xfrm>
            <a:off x="3601820" y="2953060"/>
            <a:ext cx="629729" cy="312540"/>
          </a:xfrm>
          <a:prstGeom prst="rect">
            <a:avLst/>
          </a:prstGeom>
          <a:ln w="508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36" name="Shape 436"/>
          <p:cNvSpPr/>
          <p:nvPr/>
        </p:nvSpPr>
        <p:spPr>
          <a:xfrm>
            <a:off x="2257864" y="4112855"/>
            <a:ext cx="387057" cy="278970"/>
          </a:xfrm>
          <a:prstGeom prst="rect">
            <a:avLst/>
          </a:prstGeom>
          <a:ln w="50800">
            <a:solidFill>
              <a:srgbClr val="86100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37" name="Shape 437"/>
          <p:cNvSpPr/>
          <p:nvPr/>
        </p:nvSpPr>
        <p:spPr>
          <a:xfrm>
            <a:off x="1807493" y="978203"/>
            <a:ext cx="387058" cy="598828"/>
          </a:xfrm>
          <a:prstGeom prst="rect">
            <a:avLst/>
          </a:prstGeom>
          <a:ln w="50800">
            <a:solidFill>
              <a:srgbClr val="86100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38" name="Shape 438"/>
          <p:cNvSpPr/>
          <p:nvPr/>
        </p:nvSpPr>
        <p:spPr>
          <a:xfrm>
            <a:off x="2230269" y="3303689"/>
            <a:ext cx="548668" cy="312540"/>
          </a:xfrm>
          <a:prstGeom prst="rect">
            <a:avLst/>
          </a:prstGeom>
          <a:ln w="50800">
            <a:solidFill>
              <a:srgbClr val="86100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39" name="Shape 439"/>
          <p:cNvSpPr/>
          <p:nvPr/>
        </p:nvSpPr>
        <p:spPr>
          <a:xfrm>
            <a:off x="2257864" y="4606941"/>
            <a:ext cx="548669" cy="312540"/>
          </a:xfrm>
          <a:prstGeom prst="rect">
            <a:avLst/>
          </a:prstGeom>
          <a:ln w="50800">
            <a:solidFill>
              <a:srgbClr val="86100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40" name="Shape 440"/>
          <p:cNvSpPr/>
          <p:nvPr/>
        </p:nvSpPr>
        <p:spPr>
          <a:xfrm>
            <a:off x="2871237" y="3939802"/>
            <a:ext cx="930357" cy="312540"/>
          </a:xfrm>
          <a:prstGeom prst="rect">
            <a:avLst/>
          </a:prstGeom>
          <a:ln w="50800">
            <a:solidFill>
              <a:srgbClr val="86100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41" name="Shape 441"/>
          <p:cNvSpPr/>
          <p:nvPr/>
        </p:nvSpPr>
        <p:spPr>
          <a:xfrm>
            <a:off x="3154501" y="4603896"/>
            <a:ext cx="930357" cy="312540"/>
          </a:xfrm>
          <a:prstGeom prst="rect">
            <a:avLst/>
          </a:prstGeom>
          <a:ln w="50800">
            <a:solidFill>
              <a:srgbClr val="86100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42" name="Shape 442"/>
          <p:cNvSpPr/>
          <p:nvPr/>
        </p:nvSpPr>
        <p:spPr>
          <a:xfrm>
            <a:off x="2257864" y="2451804"/>
            <a:ext cx="387057" cy="278970"/>
          </a:xfrm>
          <a:prstGeom prst="rect">
            <a:avLst/>
          </a:prstGeom>
          <a:ln w="50800">
            <a:solidFill>
              <a:srgbClr val="86100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43" name="Shape 443"/>
          <p:cNvSpPr/>
          <p:nvPr/>
        </p:nvSpPr>
        <p:spPr>
          <a:xfrm>
            <a:off x="3057809" y="3303690"/>
            <a:ext cx="1322374" cy="330552"/>
          </a:xfrm>
          <a:prstGeom prst="rect">
            <a:avLst/>
          </a:prstGeom>
          <a:ln w="508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44" name="Shape 444"/>
          <p:cNvSpPr/>
          <p:nvPr/>
        </p:nvSpPr>
        <p:spPr>
          <a:xfrm>
            <a:off x="3057810" y="4270200"/>
            <a:ext cx="557213" cy="330552"/>
          </a:xfrm>
          <a:prstGeom prst="rect">
            <a:avLst/>
          </a:prstGeom>
          <a:ln w="508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45" name="Shape 445"/>
          <p:cNvSpPr/>
          <p:nvPr/>
        </p:nvSpPr>
        <p:spPr>
          <a:xfrm>
            <a:off x="4064111" y="4598011"/>
            <a:ext cx="257914" cy="330553"/>
          </a:xfrm>
          <a:prstGeom prst="rect">
            <a:avLst/>
          </a:prstGeom>
          <a:ln w="508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3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507" y="592449"/>
            <a:ext cx="4591354" cy="5030320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hape 448"/>
          <p:cNvSpPr/>
          <p:nvPr/>
        </p:nvSpPr>
        <p:spPr>
          <a:xfrm>
            <a:off x="3497929" y="54166"/>
            <a:ext cx="5792276" cy="60324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l">
              <a:defRPr sz="1800"/>
            </a:pPr>
            <a:r>
              <a:rPr sz="1400" dirty="0">
                <a:solidFill>
                  <a:srgbClr val="00882B"/>
                </a:solidFill>
                <a:latin typeface="Monaco"/>
                <a:ea typeface="Monaco"/>
                <a:cs typeface="Monaco"/>
                <a:sym typeface="Monaco"/>
              </a:rPr>
              <a:t>immutable cg_hs </a:t>
            </a:r>
            <a:r>
              <a:rPr sz="1400" dirty="0">
                <a:solidFill>
                  <a:srgbClr val="A6AAA9"/>
                </a:solidFill>
                <a:latin typeface="Monaco"/>
                <a:ea typeface="Monaco"/>
                <a:cs typeface="Monaco"/>
                <a:sym typeface="Monaco"/>
              </a:rPr>
              <a:t>#iterative solver</a:t>
            </a:r>
            <a:endParaRPr sz="1400" dirty="0">
              <a:solidFill>
                <a:srgbClr val="00882B"/>
              </a:solidFill>
              <a:latin typeface="Monaco"/>
              <a:ea typeface="Monaco"/>
              <a:cs typeface="Monaco"/>
              <a:sym typeface="Monaco"/>
            </a:endParaRPr>
          </a:p>
          <a:p>
            <a:pPr lvl="0" algn="l">
              <a:defRPr sz="1800"/>
            </a:pPr>
            <a:r>
              <a:rPr sz="1400" dirty="0">
                <a:solidFill>
                  <a:srgbClr val="00882B"/>
                </a:solidFill>
                <a:latin typeface="Monaco"/>
                <a:ea typeface="Monaco"/>
                <a:cs typeface="Monaco"/>
                <a:sym typeface="Monaco"/>
              </a:rPr>
              <a:t>    K :: KrylovSpace</a:t>
            </a:r>
            <a:r>
              <a:rPr sz="1400" dirty="0">
                <a:solidFill>
                  <a:srgbClr val="A6AAA9"/>
                </a:solidFill>
                <a:latin typeface="Monaco"/>
                <a:ea typeface="Monaco"/>
                <a:cs typeface="Monaco"/>
                <a:sym typeface="Monaco"/>
              </a:rPr>
              <a:t> #wraps A, v0, k</a:t>
            </a:r>
          </a:p>
          <a:p>
            <a:pPr lvl="0" algn="l">
              <a:defRPr sz="1800"/>
            </a:pPr>
            <a:r>
              <a:rPr sz="1400" dirty="0">
                <a:solidFill>
                  <a:srgbClr val="00882B"/>
                </a:solidFill>
                <a:latin typeface="Monaco"/>
                <a:ea typeface="Monaco"/>
                <a:cs typeface="Monaco"/>
                <a:sym typeface="Monaco"/>
              </a:rPr>
              <a:t>    t :: Terminator</a:t>
            </a:r>
            <a:r>
              <a:rPr sz="1400" dirty="0">
                <a:solidFill>
                  <a:srgbClr val="A6AAA9"/>
                </a:solidFill>
                <a:latin typeface="Monaco"/>
                <a:ea typeface="Monaco"/>
                <a:cs typeface="Monaco"/>
                <a:sym typeface="Monaco"/>
              </a:rPr>
              <a:t> #termination criteria</a:t>
            </a:r>
          </a:p>
          <a:p>
            <a:pPr lvl="0" algn="l">
              <a:defRPr sz="1800"/>
            </a:pPr>
            <a:r>
              <a:rPr sz="1400" dirty="0">
                <a:solidFill>
                  <a:srgbClr val="00882B"/>
                </a:solidFill>
                <a:latin typeface="Monaco"/>
                <a:ea typeface="Monaco"/>
                <a:cs typeface="Monaco"/>
                <a:sym typeface="Monaco"/>
              </a:rPr>
              <a:t>end</a:t>
            </a:r>
          </a:p>
          <a:p>
            <a:pPr lvl="0" algn="l">
              <a:defRPr sz="1800"/>
            </a:pPr>
            <a:r>
              <a:rPr sz="1400" dirty="0">
                <a:latin typeface="Monaco"/>
                <a:ea typeface="Monaco"/>
                <a:cs typeface="Monaco"/>
                <a:sym typeface="Monaco"/>
              </a:rPr>
              <a:t> </a:t>
            </a:r>
          </a:p>
          <a:p>
            <a:pPr lvl="0" algn="l">
              <a:defRPr sz="1800"/>
            </a:pPr>
            <a:r>
              <a:rPr sz="1400" dirty="0">
                <a:solidFill>
                  <a:srgbClr val="861001"/>
                </a:solidFill>
                <a:latin typeface="Monaco"/>
                <a:ea typeface="Monaco"/>
                <a:cs typeface="Monaco"/>
                <a:sym typeface="Monaco"/>
              </a:rPr>
              <a:t>immutable cg_hs_state</a:t>
            </a:r>
          </a:p>
          <a:p>
            <a:pPr lvl="0" algn="l">
              <a:defRPr sz="1800"/>
            </a:pPr>
            <a:r>
              <a:rPr sz="1400" dirty="0">
                <a:solidFill>
                  <a:srgbClr val="861001"/>
                </a:solidFill>
                <a:latin typeface="Monaco"/>
                <a:ea typeface="Monaco"/>
                <a:cs typeface="Monaco"/>
                <a:sym typeface="Monaco"/>
              </a:rPr>
              <a:t>    r :: Vector</a:t>
            </a:r>
            <a:r>
              <a:rPr sz="1400" dirty="0">
                <a:solidFill>
                  <a:srgbClr val="A6AAA9"/>
                </a:solidFill>
                <a:latin typeface="Monaco"/>
                <a:ea typeface="Monaco"/>
                <a:cs typeface="Monaco"/>
                <a:sym typeface="Monaco"/>
              </a:rPr>
              <a:t> #residual</a:t>
            </a:r>
          </a:p>
          <a:p>
            <a:pPr lvl="0" algn="l">
              <a:defRPr sz="1800"/>
            </a:pPr>
            <a:r>
              <a:rPr sz="1400" dirty="0">
                <a:solidFill>
                  <a:srgbClr val="861001"/>
                </a:solidFill>
                <a:latin typeface="Monaco"/>
                <a:ea typeface="Monaco"/>
                <a:cs typeface="Monaco"/>
                <a:sym typeface="Monaco"/>
              </a:rPr>
              <a:t>    p :: Vector</a:t>
            </a:r>
            <a:r>
              <a:rPr sz="1400" dirty="0">
                <a:solidFill>
                  <a:srgbClr val="A6AAA9"/>
                </a:solidFill>
                <a:latin typeface="Monaco"/>
                <a:ea typeface="Monaco"/>
                <a:cs typeface="Monaco"/>
                <a:sym typeface="Monaco"/>
              </a:rPr>
              <a:t> #search direction</a:t>
            </a:r>
            <a:endParaRPr sz="1400" dirty="0">
              <a:solidFill>
                <a:srgbClr val="861001"/>
              </a:solidFill>
              <a:latin typeface="Monaco"/>
              <a:ea typeface="Monaco"/>
              <a:cs typeface="Monaco"/>
              <a:sym typeface="Monaco"/>
            </a:endParaRPr>
          </a:p>
          <a:p>
            <a:pPr lvl="0" algn="l">
              <a:defRPr sz="1800"/>
            </a:pPr>
            <a:r>
              <a:rPr sz="1400" dirty="0">
                <a:solidFill>
                  <a:srgbClr val="861001"/>
                </a:solidFill>
                <a:latin typeface="Monaco"/>
                <a:ea typeface="Monaco"/>
                <a:cs typeface="Monaco"/>
                <a:sym typeface="Monaco"/>
              </a:rPr>
              <a:t>    rnormsq :: Float64 </a:t>
            </a:r>
            <a:r>
              <a:rPr sz="1400" dirty="0">
                <a:solidFill>
                  <a:srgbClr val="A6AAA9"/>
                </a:solidFill>
                <a:latin typeface="Monaco"/>
                <a:ea typeface="Monaco"/>
                <a:cs typeface="Monaco"/>
                <a:sym typeface="Monaco"/>
              </a:rPr>
              <a:t>#Squared norm of previous residual</a:t>
            </a:r>
          </a:p>
          <a:p>
            <a:pPr lvl="0" algn="l">
              <a:defRPr sz="1800"/>
            </a:pPr>
            <a:r>
              <a:rPr sz="1400" dirty="0">
                <a:solidFill>
                  <a:srgbClr val="861001"/>
                </a:solidFill>
                <a:latin typeface="Monaco"/>
                <a:ea typeface="Monaco"/>
                <a:cs typeface="Monaco"/>
                <a:sym typeface="Monaco"/>
              </a:rPr>
              <a:t>    iter :: Int</a:t>
            </a:r>
            <a:r>
              <a:rPr sz="1400" dirty="0">
                <a:solidFill>
                  <a:srgbClr val="A6AAA9"/>
                </a:solidFill>
                <a:latin typeface="Monaco"/>
                <a:ea typeface="Monaco"/>
                <a:cs typeface="Monaco"/>
                <a:sym typeface="Monaco"/>
              </a:rPr>
              <a:t> #iteration count</a:t>
            </a:r>
          </a:p>
          <a:p>
            <a:pPr lvl="0" algn="l">
              <a:defRPr sz="1800"/>
            </a:pPr>
            <a:r>
              <a:rPr sz="1400" dirty="0">
                <a:solidFill>
                  <a:srgbClr val="861001"/>
                </a:solidFill>
                <a:latin typeface="Monaco"/>
                <a:ea typeface="Monaco"/>
                <a:cs typeface="Monaco"/>
                <a:sym typeface="Monaco"/>
              </a:rPr>
              <a:t>end</a:t>
            </a:r>
          </a:p>
          <a:p>
            <a:pPr lvl="0" algn="l">
              <a:defRPr sz="1800"/>
            </a:pPr>
            <a:r>
              <a:rPr sz="1400" dirty="0">
                <a:latin typeface="Monaco"/>
                <a:ea typeface="Monaco"/>
                <a:cs typeface="Monaco"/>
                <a:sym typeface="Monaco"/>
              </a:rPr>
              <a:t> </a:t>
            </a:r>
          </a:p>
          <a:p>
            <a:pPr lvl="0" algn="l">
              <a:defRPr sz="1800"/>
            </a:pPr>
            <a:r>
              <a:rPr sz="1400" dirty="0">
                <a:solidFill>
                  <a:srgbClr val="0365C0"/>
                </a:solidFill>
                <a:latin typeface="Monaco"/>
                <a:ea typeface="Monaco"/>
                <a:cs typeface="Monaco"/>
                <a:sym typeface="Monaco"/>
              </a:rPr>
              <a:t>start</a:t>
            </a:r>
            <a:r>
              <a:rPr sz="1400" dirty="0">
                <a:latin typeface="Monaco"/>
                <a:ea typeface="Monaco"/>
                <a:cs typeface="Monaco"/>
                <a:sym typeface="Monaco"/>
              </a:rPr>
              <a:t>(a::</a:t>
            </a:r>
            <a:r>
              <a:rPr sz="1400" dirty="0">
                <a:solidFill>
                  <a:srgbClr val="00882B"/>
                </a:solidFill>
                <a:latin typeface="Monaco"/>
                <a:ea typeface="Monaco"/>
                <a:cs typeface="Monaco"/>
                <a:sym typeface="Monaco"/>
              </a:rPr>
              <a:t>cg_hs</a:t>
            </a:r>
            <a:r>
              <a:rPr sz="1400" dirty="0">
                <a:latin typeface="Monaco"/>
                <a:ea typeface="Monaco"/>
                <a:cs typeface="Monaco"/>
                <a:sym typeface="Monaco"/>
              </a:rPr>
              <a:t>) = </a:t>
            </a:r>
            <a:r>
              <a:rPr sz="1400" dirty="0">
                <a:solidFill>
                  <a:srgbClr val="861001"/>
                </a:solidFill>
                <a:latin typeface="Monaco"/>
                <a:ea typeface="Monaco"/>
                <a:cs typeface="Monaco"/>
                <a:sym typeface="Monaco"/>
              </a:rPr>
              <a:t>cg_hs_state</a:t>
            </a:r>
            <a:r>
              <a:rPr sz="1400" dirty="0">
                <a:latin typeface="Monaco"/>
                <a:ea typeface="Monaco"/>
                <a:cs typeface="Monaco"/>
                <a:sym typeface="Monaco"/>
              </a:rPr>
              <a:t>(a.K.v0,</a:t>
            </a:r>
          </a:p>
          <a:p>
            <a:pPr lvl="0" algn="l">
              <a:defRPr sz="1800"/>
            </a:pPr>
            <a:r>
              <a:rPr sz="1400" dirty="0">
                <a:latin typeface="Monaco"/>
                <a:ea typeface="Monaco"/>
                <a:cs typeface="Monaco"/>
                <a:sym typeface="Monaco"/>
              </a:rPr>
              <a:t>    zeros(size(a.K.v0,1)), Inf, 0)</a:t>
            </a:r>
          </a:p>
          <a:p>
            <a:pPr lvl="0" algn="l">
              <a:defRPr sz="1800"/>
            </a:pPr>
            <a:r>
              <a:rPr sz="1400" dirty="0">
                <a:latin typeface="Monaco"/>
                <a:ea typeface="Monaco"/>
                <a:cs typeface="Monaco"/>
                <a:sym typeface="Monaco"/>
              </a:rPr>
              <a:t> </a:t>
            </a:r>
          </a:p>
          <a:p>
            <a:pPr lvl="0" algn="l">
              <a:defRPr sz="1800"/>
            </a:pPr>
            <a:r>
              <a:rPr sz="1400" dirty="0">
                <a:latin typeface="Monaco"/>
                <a:ea typeface="Monaco"/>
                <a:cs typeface="Monaco"/>
                <a:sym typeface="Monaco"/>
              </a:rPr>
              <a:t>function </a:t>
            </a:r>
            <a:r>
              <a:rPr sz="1400" dirty="0">
                <a:solidFill>
                  <a:srgbClr val="0365C0"/>
                </a:solidFill>
                <a:latin typeface="Monaco"/>
                <a:ea typeface="Monaco"/>
                <a:cs typeface="Monaco"/>
                <a:sym typeface="Monaco"/>
              </a:rPr>
              <a:t>next</a:t>
            </a:r>
            <a:r>
              <a:rPr sz="1400" dirty="0">
                <a:latin typeface="Monaco"/>
                <a:ea typeface="Monaco"/>
                <a:cs typeface="Monaco"/>
                <a:sym typeface="Monaco"/>
              </a:rPr>
              <a:t>(a::</a:t>
            </a:r>
            <a:r>
              <a:rPr sz="1400" dirty="0">
                <a:solidFill>
                  <a:srgbClr val="00882B"/>
                </a:solidFill>
                <a:latin typeface="Monaco"/>
                <a:ea typeface="Monaco"/>
                <a:cs typeface="Monaco"/>
                <a:sym typeface="Monaco"/>
              </a:rPr>
              <a:t>cg_hs</a:t>
            </a:r>
            <a:r>
              <a:rPr sz="1400" dirty="0">
                <a:latin typeface="Monaco"/>
                <a:ea typeface="Monaco"/>
                <a:cs typeface="Monaco"/>
                <a:sym typeface="Monaco"/>
              </a:rPr>
              <a:t>, s::</a:t>
            </a:r>
            <a:r>
              <a:rPr sz="1400" dirty="0">
                <a:solidFill>
                  <a:srgbClr val="861001"/>
                </a:solidFill>
                <a:latin typeface="Monaco"/>
                <a:ea typeface="Monaco"/>
                <a:cs typeface="Monaco"/>
                <a:sym typeface="Monaco"/>
              </a:rPr>
              <a:t>cg_hs_state</a:t>
            </a:r>
            <a:r>
              <a:rPr sz="1400" dirty="0">
                <a:latin typeface="Monaco"/>
                <a:ea typeface="Monaco"/>
                <a:cs typeface="Monaco"/>
                <a:sym typeface="Monaco"/>
              </a:rPr>
              <a:t>)</a:t>
            </a:r>
          </a:p>
          <a:p>
            <a:pPr lvl="0" algn="l">
              <a:defRPr sz="1800"/>
            </a:pPr>
            <a:r>
              <a:rPr sz="1400" dirty="0">
                <a:latin typeface="Monaco"/>
                <a:ea typeface="Monaco"/>
                <a:cs typeface="Monaco"/>
                <a:sym typeface="Monaco"/>
              </a:rPr>
              <a:t>    rnormsq = dot(</a:t>
            </a:r>
            <a:r>
              <a:rPr sz="1400" dirty="0">
                <a:solidFill>
                  <a:srgbClr val="861001"/>
                </a:solidFill>
                <a:latin typeface="Monaco"/>
                <a:ea typeface="Monaco"/>
                <a:cs typeface="Monaco"/>
                <a:sym typeface="Monaco"/>
              </a:rPr>
              <a:t>s.r</a:t>
            </a:r>
            <a:r>
              <a:rPr sz="1400" dirty="0">
                <a:latin typeface="Monaco"/>
                <a:ea typeface="Monaco"/>
                <a:cs typeface="Monaco"/>
                <a:sym typeface="Monaco"/>
              </a:rPr>
              <a:t>, </a:t>
            </a:r>
            <a:r>
              <a:rPr sz="1400" dirty="0">
                <a:solidFill>
                  <a:srgbClr val="861001"/>
                </a:solidFill>
                <a:latin typeface="Monaco"/>
                <a:ea typeface="Monaco"/>
                <a:cs typeface="Monaco"/>
                <a:sym typeface="Monaco"/>
              </a:rPr>
              <a:t>s.r</a:t>
            </a:r>
            <a:r>
              <a:rPr sz="1400" dirty="0">
                <a:latin typeface="Monaco"/>
                <a:ea typeface="Monaco"/>
                <a:cs typeface="Monaco"/>
                <a:sym typeface="Monaco"/>
              </a:rPr>
              <a:t>)</a:t>
            </a:r>
          </a:p>
          <a:p>
            <a:pPr lvl="0" algn="l">
              <a:defRPr sz="1800"/>
            </a:pPr>
            <a:r>
              <a:rPr sz="1400" dirty="0">
                <a:latin typeface="Monaco"/>
                <a:ea typeface="Monaco"/>
                <a:cs typeface="Monaco"/>
                <a:sym typeface="Monaco"/>
              </a:rPr>
              <a:t>    p = </a:t>
            </a:r>
            <a:r>
              <a:rPr sz="1400" dirty="0">
                <a:solidFill>
                  <a:srgbClr val="861001"/>
                </a:solidFill>
                <a:latin typeface="Monaco"/>
                <a:ea typeface="Monaco"/>
                <a:cs typeface="Monaco"/>
                <a:sym typeface="Monaco"/>
              </a:rPr>
              <a:t>s.r</a:t>
            </a:r>
            <a:r>
              <a:rPr sz="1400" dirty="0">
                <a:latin typeface="Monaco"/>
                <a:ea typeface="Monaco"/>
                <a:cs typeface="Monaco"/>
                <a:sym typeface="Monaco"/>
              </a:rPr>
              <a:t> + (rnormsq/</a:t>
            </a:r>
            <a:r>
              <a:rPr sz="1400" dirty="0">
                <a:solidFill>
                  <a:srgbClr val="861001"/>
                </a:solidFill>
                <a:latin typeface="Monaco"/>
                <a:ea typeface="Monaco"/>
                <a:cs typeface="Monaco"/>
                <a:sym typeface="Monaco"/>
              </a:rPr>
              <a:t>s.rnormsq</a:t>
            </a:r>
            <a:r>
              <a:rPr sz="1400" dirty="0">
                <a:latin typeface="Monaco"/>
                <a:ea typeface="Monaco"/>
                <a:cs typeface="Monaco"/>
                <a:sym typeface="Monaco"/>
              </a:rPr>
              <a:t>)*</a:t>
            </a:r>
            <a:r>
              <a:rPr sz="1400" dirty="0">
                <a:solidFill>
                  <a:srgbClr val="861001"/>
                </a:solidFill>
                <a:latin typeface="Monaco"/>
                <a:ea typeface="Monaco"/>
                <a:cs typeface="Monaco"/>
                <a:sym typeface="Monaco"/>
              </a:rPr>
              <a:t>s.p</a:t>
            </a:r>
            <a:endParaRPr sz="1400" dirty="0">
              <a:latin typeface="Monaco"/>
              <a:ea typeface="Monaco"/>
              <a:cs typeface="Monaco"/>
              <a:sym typeface="Monaco"/>
            </a:endParaRPr>
          </a:p>
          <a:p>
            <a:pPr lvl="0" algn="l">
              <a:defRPr sz="1800"/>
            </a:pPr>
            <a:r>
              <a:rPr sz="1400" dirty="0">
                <a:latin typeface="Monaco"/>
                <a:ea typeface="Monaco"/>
                <a:cs typeface="Monaco"/>
                <a:sym typeface="Monaco"/>
              </a:rPr>
              <a:t>    Ap = </a:t>
            </a:r>
            <a:r>
              <a:rPr sz="1400" dirty="0">
                <a:solidFill>
                  <a:srgbClr val="00882B"/>
                </a:solidFill>
                <a:latin typeface="Monaco"/>
                <a:ea typeface="Monaco"/>
                <a:cs typeface="Monaco"/>
                <a:sym typeface="Monaco"/>
              </a:rPr>
              <a:t>a.K.A</a:t>
            </a:r>
            <a:r>
              <a:rPr sz="1400" dirty="0">
                <a:latin typeface="Monaco"/>
                <a:ea typeface="Monaco"/>
                <a:cs typeface="Monaco"/>
                <a:sym typeface="Monaco"/>
              </a:rPr>
              <a:t>*p</a:t>
            </a:r>
          </a:p>
          <a:p>
            <a:pPr lvl="0" algn="l">
              <a:defRPr sz="1800"/>
            </a:pPr>
            <a:r>
              <a:rPr sz="1400" dirty="0">
                <a:latin typeface="Monaco"/>
                <a:ea typeface="Monaco"/>
                <a:cs typeface="Monaco"/>
                <a:sym typeface="Monaco"/>
              </a:rPr>
              <a:t>    α = rnormsq / dot(p, Ap)</a:t>
            </a:r>
          </a:p>
          <a:p>
            <a:pPr lvl="0" algn="l">
              <a:defRPr sz="1800"/>
            </a:pPr>
            <a:r>
              <a:rPr sz="1400" dirty="0">
                <a:latin typeface="Monaco"/>
                <a:ea typeface="Monaco"/>
                <a:cs typeface="Monaco"/>
                <a:sym typeface="Monaco"/>
              </a:rPr>
              <a:t>    </a:t>
            </a:r>
            <a:r>
              <a:rPr sz="1400" dirty="0">
                <a:solidFill>
                  <a:srgbClr val="5F327C"/>
                </a:solidFill>
                <a:latin typeface="Monaco"/>
                <a:ea typeface="Monaco"/>
                <a:cs typeface="Monaco"/>
                <a:sym typeface="Monaco"/>
              </a:rPr>
              <a:t>α*p</a:t>
            </a:r>
            <a:r>
              <a:rPr sz="1400" dirty="0">
                <a:latin typeface="Monaco"/>
                <a:ea typeface="Monaco"/>
                <a:cs typeface="Monaco"/>
                <a:sym typeface="Monaco"/>
              </a:rPr>
              <a:t>, </a:t>
            </a:r>
            <a:r>
              <a:rPr sz="1400" dirty="0">
                <a:solidFill>
                  <a:srgbClr val="861001"/>
                </a:solidFill>
                <a:latin typeface="Monaco"/>
                <a:ea typeface="Monaco"/>
                <a:cs typeface="Monaco"/>
                <a:sym typeface="Monaco"/>
              </a:rPr>
              <a:t>cg_hs_state(s.r-α*Ap, p, rnormsq, s.iter+1)</a:t>
            </a:r>
          </a:p>
          <a:p>
            <a:pPr lvl="0" algn="l">
              <a:defRPr sz="1800"/>
            </a:pPr>
            <a:r>
              <a:rPr sz="1400" dirty="0">
                <a:solidFill>
                  <a:srgbClr val="861001"/>
                </a:solidFill>
                <a:latin typeface="Monaco"/>
                <a:ea typeface="Monaco"/>
                <a:cs typeface="Monaco"/>
                <a:sym typeface="Monaco"/>
              </a:rPr>
              <a:t>end</a:t>
            </a:r>
          </a:p>
          <a:p>
            <a:pPr lvl="0" algn="l">
              <a:defRPr sz="1800"/>
            </a:pPr>
            <a:r>
              <a:rPr sz="1400" dirty="0">
                <a:latin typeface="Monaco"/>
                <a:ea typeface="Monaco"/>
                <a:cs typeface="Monaco"/>
                <a:sym typeface="Monaco"/>
              </a:rPr>
              <a:t> </a:t>
            </a:r>
          </a:p>
          <a:p>
            <a:pPr lvl="0" algn="l">
              <a:defRPr sz="1800"/>
            </a:pPr>
            <a:r>
              <a:rPr sz="1400" dirty="0">
                <a:solidFill>
                  <a:srgbClr val="0365C0"/>
                </a:solidFill>
                <a:latin typeface="Monaco"/>
                <a:ea typeface="Monaco"/>
                <a:cs typeface="Monaco"/>
                <a:sym typeface="Monaco"/>
              </a:rPr>
              <a:t>done</a:t>
            </a:r>
            <a:r>
              <a:rPr sz="1400" dirty="0">
                <a:latin typeface="Monaco"/>
                <a:ea typeface="Monaco"/>
                <a:cs typeface="Monaco"/>
                <a:sym typeface="Monaco"/>
              </a:rPr>
              <a:t>(a::</a:t>
            </a:r>
            <a:r>
              <a:rPr sz="1400" dirty="0">
                <a:solidFill>
                  <a:srgbClr val="00882B"/>
                </a:solidFill>
                <a:latin typeface="Monaco"/>
                <a:ea typeface="Monaco"/>
                <a:cs typeface="Monaco"/>
                <a:sym typeface="Monaco"/>
              </a:rPr>
              <a:t>cg_hs</a:t>
            </a:r>
            <a:r>
              <a:rPr sz="1400" dirty="0">
                <a:latin typeface="Monaco"/>
                <a:ea typeface="Monaco"/>
                <a:cs typeface="Monaco"/>
                <a:sym typeface="Monaco"/>
              </a:rPr>
              <a:t>, s::</a:t>
            </a:r>
            <a:r>
              <a:rPr sz="1400" dirty="0">
                <a:solidFill>
                  <a:srgbClr val="861001"/>
                </a:solidFill>
                <a:latin typeface="Monaco"/>
                <a:ea typeface="Monaco"/>
                <a:cs typeface="Monaco"/>
                <a:sym typeface="Monaco"/>
              </a:rPr>
              <a:t>cg_hs_state</a:t>
            </a:r>
            <a:r>
              <a:rPr sz="1400" dirty="0">
                <a:latin typeface="Monaco"/>
                <a:ea typeface="Monaco"/>
                <a:cs typeface="Monaco"/>
                <a:sym typeface="Monaco"/>
              </a:rPr>
              <a:t>) = done(a.t, s)</a:t>
            </a:r>
          </a:p>
          <a:p>
            <a:pPr lvl="0" algn="l">
              <a:defRPr sz="1800"/>
            </a:pPr>
            <a:endParaRPr sz="1400" dirty="0">
              <a:latin typeface="Monaco"/>
              <a:ea typeface="Monaco"/>
              <a:cs typeface="Monaco"/>
              <a:sym typeface="Monaco"/>
            </a:endParaRPr>
          </a:p>
          <a:p>
            <a:pPr lvl="0" algn="l">
              <a:defRPr sz="1800"/>
            </a:pPr>
            <a:r>
              <a:rPr sz="1400" dirty="0">
                <a:latin typeface="Monaco"/>
                <a:ea typeface="Monaco"/>
                <a:cs typeface="Monaco"/>
                <a:sym typeface="Monaco"/>
              </a:rPr>
              <a:t>K = method(KrylovSpace(A, b, k), Terminator())</a:t>
            </a:r>
          </a:p>
          <a:p>
            <a:pPr lvl="0" algn="l">
              <a:defRPr sz="1800"/>
            </a:pPr>
            <a:r>
              <a:rPr sz="1400" dirty="0">
                <a:latin typeface="Monaco"/>
                <a:ea typeface="Monaco"/>
                <a:cs typeface="Monaco"/>
                <a:sym typeface="Monaco"/>
              </a:rPr>
              <a:t>x += reduce(+, K) </a:t>
            </a:r>
            <a:r>
              <a:rPr sz="1400" dirty="0">
                <a:solidFill>
                  <a:srgbClr val="A6AAA9"/>
                </a:solidFill>
                <a:latin typeface="Monaco"/>
                <a:ea typeface="Monaco"/>
                <a:cs typeface="Monaco"/>
                <a:sym typeface="Monaco"/>
              </a:rPr>
              <a:t># for dx in K; x += dx; end</a:t>
            </a:r>
          </a:p>
        </p:txBody>
      </p:sp>
      <p:sp>
        <p:nvSpPr>
          <p:cNvPr id="449" name="Shape 449"/>
          <p:cNvSpPr/>
          <p:nvPr/>
        </p:nvSpPr>
        <p:spPr>
          <a:xfrm>
            <a:off x="453859" y="2951282"/>
            <a:ext cx="548669" cy="312540"/>
          </a:xfrm>
          <a:prstGeom prst="rect">
            <a:avLst/>
          </a:prstGeom>
          <a:ln w="50800">
            <a:solidFill>
              <a:srgbClr val="86100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50" name="Shape 450"/>
          <p:cNvSpPr/>
          <p:nvPr/>
        </p:nvSpPr>
        <p:spPr>
          <a:xfrm>
            <a:off x="1313021" y="3986940"/>
            <a:ext cx="548669" cy="312540"/>
          </a:xfrm>
          <a:prstGeom prst="rect">
            <a:avLst/>
          </a:prstGeom>
          <a:ln w="50800">
            <a:solidFill>
              <a:srgbClr val="86100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51" name="Shape 451"/>
          <p:cNvSpPr/>
          <p:nvPr/>
        </p:nvSpPr>
        <p:spPr>
          <a:xfrm>
            <a:off x="453859" y="4335198"/>
            <a:ext cx="548669" cy="312540"/>
          </a:xfrm>
          <a:prstGeom prst="rect">
            <a:avLst/>
          </a:prstGeom>
          <a:ln w="50800">
            <a:solidFill>
              <a:srgbClr val="86100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52" name="Shape 452"/>
          <p:cNvSpPr/>
          <p:nvPr/>
        </p:nvSpPr>
        <p:spPr>
          <a:xfrm>
            <a:off x="0" y="-1478"/>
            <a:ext cx="2945063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 sz="4000"/>
            </a:lvl1pPr>
          </a:lstStyle>
          <a:p>
            <a:pPr lvl="0">
              <a:defRPr sz="1800"/>
            </a:pPr>
            <a:r>
              <a:rPr sz="2800"/>
              <a:t>Hestenes-Stiefel CG</a:t>
            </a:r>
          </a:p>
        </p:txBody>
      </p:sp>
      <p:sp>
        <p:nvSpPr>
          <p:cNvPr id="453" name="Shape 453"/>
          <p:cNvSpPr/>
          <p:nvPr/>
        </p:nvSpPr>
        <p:spPr>
          <a:xfrm>
            <a:off x="1253195" y="1921216"/>
            <a:ext cx="548669" cy="312540"/>
          </a:xfrm>
          <a:prstGeom prst="rect">
            <a:avLst/>
          </a:prstGeom>
          <a:ln w="50800">
            <a:solidFill>
              <a:srgbClr val="86100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54" name="Shape 454"/>
          <p:cNvSpPr/>
          <p:nvPr/>
        </p:nvSpPr>
        <p:spPr>
          <a:xfrm>
            <a:off x="339060" y="6099578"/>
            <a:ext cx="7721553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pPr lvl="0">
              <a:defRPr sz="1800"/>
            </a:pPr>
            <a:r>
              <a:rPr sz="2500" dirty="0"/>
              <a:t>Abstracts out </a:t>
            </a:r>
            <a:r>
              <a:rPr sz="2500" u="sng" dirty="0"/>
              <a:t>termination check</a:t>
            </a:r>
            <a:r>
              <a:rPr sz="2500" dirty="0"/>
              <a:t> and </a:t>
            </a:r>
            <a:r>
              <a:rPr sz="2500" u="sng" dirty="0"/>
              <a:t>solution update</a:t>
            </a:r>
            <a:r>
              <a:rPr sz="2500" dirty="0"/>
              <a:t> steps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25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 obvious…</a:t>
            </a:r>
            <a:endParaRPr lang="en-US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555" y="1108843"/>
            <a:ext cx="723787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High level technical computing languages traditionally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Consist of libraries of functionality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Packaged for user convenience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Open source or proprietary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We could all compete, or we could benefit from each other’s great work!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124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Conclusions…</a:t>
            </a:r>
            <a:endParaRPr lang="en-US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555" y="1108843"/>
            <a:ext cx="69044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Open source computing </a:t>
            </a:r>
            <a:r>
              <a:rPr lang="en-US" dirty="0"/>
              <a:t> </a:t>
            </a:r>
            <a:r>
              <a:rPr lang="en-US" dirty="0" smtClean="0"/>
              <a:t>allows us to benefit from each other’s work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But Even More importantly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allows us to grow the very design 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871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503" b="4503"/>
          <a:stretch>
            <a:fillRect/>
          </a:stretch>
        </p:blipFill>
        <p:spPr>
          <a:xfrm>
            <a:off x="742387" y="1402636"/>
            <a:ext cx="5853443" cy="3229527"/>
          </a:xfrm>
          <a:ln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694" y="2274548"/>
            <a:ext cx="4382072" cy="310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59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used to talk about “consumer reports”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numerical software</a:t>
            </a:r>
          </a:p>
          <a:p>
            <a:r>
              <a:rPr lang="en-US" dirty="0" smtClean="0"/>
              <a:t>Especially optimization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Consumer Reports cover dated November 2005">
            <a:hlinkClick r:id="rId2" tooltip="Consumer Reports cover dated November 2005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448" y="1857549"/>
            <a:ext cx="2592072" cy="343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07" y="2909526"/>
            <a:ext cx="3609023" cy="279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2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Ipython</a:t>
            </a:r>
            <a:r>
              <a:rPr lang="en-US" dirty="0" smtClean="0"/>
              <a:t> is wonderful!</a:t>
            </a:r>
            <a:br>
              <a:rPr lang="en-US" dirty="0" smtClean="0"/>
            </a:br>
            <a:r>
              <a:rPr lang="en-US" dirty="0" smtClean="0"/>
              <a:t>And not only just for python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46" y="1927923"/>
            <a:ext cx="6158318" cy="3974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976" y="2551049"/>
            <a:ext cx="5081705" cy="38908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3853562" y="4018177"/>
            <a:ext cx="3185757" cy="4160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25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Python World:</a:t>
            </a:r>
            <a:br>
              <a:rPr lang="en-US" dirty="0" smtClean="0"/>
            </a:br>
            <a:r>
              <a:rPr lang="en-US" dirty="0" smtClean="0"/>
              <a:t>MATPLOTLIB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583" b="115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6248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Scilab</a:t>
            </a:r>
            <a:r>
              <a:rPr lang="en-US" dirty="0" smtClean="0"/>
              <a:t> calling Python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6058" b="160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702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Technical Computing Forward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9814" y="2009184"/>
            <a:ext cx="711369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Goal: Bring Computer Science and Computational Science Together</a:t>
            </a:r>
          </a:p>
          <a:p>
            <a:endParaRPr lang="en-US" dirty="0"/>
          </a:p>
          <a:p>
            <a:r>
              <a:rPr lang="en-US" dirty="0" smtClean="0"/>
              <a:t>Stereotypes:</a:t>
            </a:r>
          </a:p>
          <a:p>
            <a:r>
              <a:rPr lang="en-US" dirty="0"/>
              <a:t>	</a:t>
            </a:r>
            <a:r>
              <a:rPr lang="en-US" dirty="0" smtClean="0"/>
              <a:t>Computer Scientists don’t take derivatives</a:t>
            </a:r>
          </a:p>
          <a:p>
            <a:r>
              <a:rPr lang="en-US" dirty="0"/>
              <a:t>	</a:t>
            </a:r>
            <a:r>
              <a:rPr lang="en-US" dirty="0" smtClean="0"/>
              <a:t>	but computer scientists are great at abstractions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Computational Scientists can’t declare types</a:t>
            </a:r>
          </a:p>
          <a:p>
            <a:r>
              <a:rPr lang="en-US" dirty="0"/>
              <a:t>	</a:t>
            </a:r>
            <a:r>
              <a:rPr lang="en-US" dirty="0" smtClean="0"/>
              <a:t>	but computational scientists are great at simulations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want to bridge the gap between computer science and computational</a:t>
            </a:r>
          </a:p>
          <a:p>
            <a:r>
              <a:rPr lang="en-US" dirty="0" smtClean="0"/>
              <a:t>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9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8150</TotalTime>
  <Words>835</Words>
  <Application>Microsoft Macintosh PowerPoint</Application>
  <PresentationFormat>On-screen Show (4:3)</PresentationFormat>
  <Paragraphs>236</Paragraphs>
  <Slides>30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  The open source ecosystem for  technical computing</vt:lpstr>
      <vt:lpstr>How should</vt:lpstr>
      <vt:lpstr>The obvious…</vt:lpstr>
      <vt:lpstr>Some Examples</vt:lpstr>
      <vt:lpstr>We used to talk about “consumer reports”</vt:lpstr>
      <vt:lpstr>Ipython is wonderful! And not only just for python</vt:lpstr>
      <vt:lpstr>From the Python World: MATPLOTLIB</vt:lpstr>
      <vt:lpstr>Scilab calling Python</vt:lpstr>
      <vt:lpstr>Moving Technical Computing Forward</vt:lpstr>
      <vt:lpstr>Living the life as a Computer Scientist, Computational Scientist, and Mathematician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“Disconnected” Technical Computing World</vt:lpstr>
      <vt:lpstr> “Disconnected” Technical Computing World</vt:lpstr>
      <vt:lpstr>The “Two Language” Problem</vt:lpstr>
      <vt:lpstr>Looking for Abstractions</vt:lpstr>
      <vt:lpstr>Parallel Prefix 1,2,3,4,5,…  1,3,6,10,15,…</vt:lpstr>
      <vt:lpstr>PowerPoint Presentation</vt:lpstr>
      <vt:lpstr>PowerPoint Presentation</vt:lpstr>
      <vt:lpstr>PowerPoint Presentation</vt:lpstr>
      <vt:lpstr>PowerPoint Presentation</vt:lpstr>
      <vt:lpstr>Conclusions…</vt:lpstr>
    </vt:vector>
  </TitlesOfParts>
  <Company>Unknown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Bernie Wang</dc:creator>
  <cp:lastModifiedBy>Julia</cp:lastModifiedBy>
  <cp:revision>681</cp:revision>
  <cp:lastPrinted>2014-05-12T15:43:01Z</cp:lastPrinted>
  <dcterms:created xsi:type="dcterms:W3CDTF">2014-01-07T04:22:01Z</dcterms:created>
  <dcterms:modified xsi:type="dcterms:W3CDTF">2014-05-15T05:27:59Z</dcterms:modified>
</cp:coreProperties>
</file>