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1"/>
  </p:notesMasterIdLst>
  <p:handoutMasterIdLst>
    <p:handoutMasterId r:id="rId52"/>
  </p:handoutMasterIdLst>
  <p:sldIdLst>
    <p:sldId id="270" r:id="rId2"/>
    <p:sldId id="340" r:id="rId3"/>
    <p:sldId id="423" r:id="rId4"/>
    <p:sldId id="407" r:id="rId5"/>
    <p:sldId id="357" r:id="rId6"/>
    <p:sldId id="408" r:id="rId7"/>
    <p:sldId id="342" r:id="rId8"/>
    <p:sldId id="358" r:id="rId9"/>
    <p:sldId id="363" r:id="rId10"/>
    <p:sldId id="416" r:id="rId11"/>
    <p:sldId id="417" r:id="rId12"/>
    <p:sldId id="418" r:id="rId13"/>
    <p:sldId id="361" r:id="rId14"/>
    <p:sldId id="344" r:id="rId15"/>
    <p:sldId id="362" r:id="rId16"/>
    <p:sldId id="425" r:id="rId17"/>
    <p:sldId id="366" r:id="rId18"/>
    <p:sldId id="367" r:id="rId19"/>
    <p:sldId id="368" r:id="rId20"/>
    <p:sldId id="369" r:id="rId21"/>
    <p:sldId id="370" r:id="rId22"/>
    <p:sldId id="371" r:id="rId23"/>
    <p:sldId id="419" r:id="rId24"/>
    <p:sldId id="373" r:id="rId25"/>
    <p:sldId id="412" r:id="rId26"/>
    <p:sldId id="375" r:id="rId27"/>
    <p:sldId id="376" r:id="rId28"/>
    <p:sldId id="377" r:id="rId29"/>
    <p:sldId id="378" r:id="rId30"/>
    <p:sldId id="379" r:id="rId31"/>
    <p:sldId id="380" r:id="rId32"/>
    <p:sldId id="381" r:id="rId33"/>
    <p:sldId id="400" r:id="rId34"/>
    <p:sldId id="401" r:id="rId35"/>
    <p:sldId id="427" r:id="rId36"/>
    <p:sldId id="431" r:id="rId37"/>
    <p:sldId id="432" r:id="rId38"/>
    <p:sldId id="433" r:id="rId39"/>
    <p:sldId id="385" r:id="rId40"/>
    <p:sldId id="384" r:id="rId41"/>
    <p:sldId id="424" r:id="rId42"/>
    <p:sldId id="410" r:id="rId43"/>
    <p:sldId id="387" r:id="rId44"/>
    <p:sldId id="420" r:id="rId45"/>
    <p:sldId id="406" r:id="rId46"/>
    <p:sldId id="421" r:id="rId47"/>
    <p:sldId id="422" r:id="rId48"/>
    <p:sldId id="390" r:id="rId49"/>
    <p:sldId id="391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a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>
        <p:scale>
          <a:sx n="103" d="100"/>
          <a:sy n="103" d="100"/>
        </p:scale>
        <p:origin x="-1592" y="-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48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notesMaster" Target="notesMasters/notesMaster1.xml"/><Relationship Id="rId52" Type="http://schemas.openxmlformats.org/officeDocument/2006/relationships/handoutMaster" Target="handoutMasters/handoutMaster1.xml"/><Relationship Id="rId53" Type="http://schemas.openxmlformats.org/officeDocument/2006/relationships/printerSettings" Target="printerSettings/printerSettings1.bin"/><Relationship Id="rId54" Type="http://schemas.openxmlformats.org/officeDocument/2006/relationships/commentAuthors" Target="commentAuthors.xml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75283A-13AD-0A49-BCFB-23A75588D1FA}" type="datetime1">
              <a:rPr lang="en-US" smtClean="0"/>
              <a:t>2/24/14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B77868-DEF7-F546-B8CA-AA4A671B8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1427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AB146D-6D5C-DD40-AE5B-F608A1586856}" type="datetime1">
              <a:rPr lang="en-US" smtClean="0"/>
              <a:t>2/24/14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208105-3F30-4416-B131-7A21687F2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7532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08105-3F30-4416-B131-7A21687F27E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323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08105-3F30-4416-B131-7A21687F27E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11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2AE80-4BFA-447A-B51B-E8C45F58696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657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2AE80-4BFA-447A-B51B-E8C45F58696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868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9DF7E-178A-2D40-9315-B7F9E9890E3F}" type="datetime1">
              <a:rPr lang="en-US" smtClean="0"/>
              <a:t>2/24/14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972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EE237-3980-864F-AB4A-33CBEC3023ED}" type="datetime1">
              <a:rPr lang="en-US" smtClean="0"/>
              <a:t>2/24/14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9006-9E23-44F5-81C6-BA0167BDB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774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D8591-7A03-0440-998D-08DA1B076D7F}" type="datetime1">
              <a:rPr lang="en-US" smtClean="0"/>
              <a:t>2/24/14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9006-9E23-44F5-81C6-BA0167BDB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218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2B8CE-7B68-784F-A71D-11404E4F2824}" type="datetime1">
              <a:rPr lang="en-US" smtClean="0"/>
              <a:t>2/24/14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 descr="http://upload.wikimedia.org/wikipedia/en/thumb/0/0c/MIT_logo.svg/350px-MIT_logo.sv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398" y="6356351"/>
            <a:ext cx="67407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 userDrawn="1"/>
        </p:nvSpPr>
        <p:spPr>
          <a:xfrm>
            <a:off x="8595997" y="6596390"/>
            <a:ext cx="5480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0CFADB8-D136-414E-913D-7271A6FA4D84}" type="slidenum">
              <a:rPr lang="en-US" sz="1100" smtClean="0"/>
              <a:t>‹#›</a:t>
            </a:fld>
            <a:r>
              <a:rPr lang="en-US" sz="1100" dirty="0" smtClean="0"/>
              <a:t>/49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811614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E3A1F-59A1-BF4E-9147-E1146440462B}" type="datetime1">
              <a:rPr lang="en-US" smtClean="0"/>
              <a:t>2/24/14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9006-9E23-44F5-81C6-BA0167BDBB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010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04CF5-6245-A744-805E-67668A02B389}" type="datetime1">
              <a:rPr lang="en-US" smtClean="0"/>
              <a:t>2/24/14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9006-9E23-44F5-81C6-BA0167BDB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659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4633A-A8A6-934D-A900-8FD573CB34C9}" type="datetime1">
              <a:rPr lang="en-US" smtClean="0"/>
              <a:t>2/24/14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9006-9E23-44F5-81C6-BA0167BDB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967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D10F-EFCA-C843-A72A-0CF3A1ADEA37}" type="datetime1">
              <a:rPr lang="en-US" smtClean="0"/>
              <a:t>2/24/14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9006-9E23-44F5-81C6-BA0167BDB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57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982FC-B018-414E-9406-B8EFD42A0E85}" type="datetime1">
              <a:rPr lang="en-US" smtClean="0"/>
              <a:t>2/24/14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9006-9E23-44F5-81C6-BA0167BDB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483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D9E13-A8C3-0F4F-A720-1F76A71CDFFF}" type="datetime1">
              <a:rPr lang="en-US" smtClean="0"/>
              <a:t>2/24/14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9006-9E23-44F5-81C6-BA0167BDB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106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09895-2BA9-324A-9F33-1857C1281709}" type="datetime1">
              <a:rPr lang="en-US" smtClean="0"/>
              <a:t>2/24/14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9006-9E23-44F5-81C6-BA0167BDB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018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6F89F-0751-6B43-AFF4-3013F42FB510}" type="datetime1">
              <a:rPr lang="en-US" smtClean="0"/>
              <a:t>2/24/14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59006-9E23-44F5-81C6-BA0167BDBB74}" type="slidenum">
              <a:rPr lang="en-US" smtClean="0"/>
              <a:t>‹#›</a:t>
            </a:fld>
            <a:r>
              <a:rPr lang="en-US" dirty="0" smtClean="0"/>
              <a:t>/49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966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6.emf"/><Relationship Id="rId1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5" Type="http://schemas.openxmlformats.org/officeDocument/2006/relationships/image" Target="../media/image20.emf"/><Relationship Id="rId6" Type="http://schemas.openxmlformats.org/officeDocument/2006/relationships/image" Target="../media/image21.emf"/><Relationship Id="rId7" Type="http://schemas.openxmlformats.org/officeDocument/2006/relationships/image" Target="../media/image22.emf"/><Relationship Id="rId8" Type="http://schemas.openxmlformats.org/officeDocument/2006/relationships/image" Target="../media/image23.emf"/><Relationship Id="rId9" Type="http://schemas.openxmlformats.org/officeDocument/2006/relationships/image" Target="../media/image24.emf"/><Relationship Id="rId10" Type="http://schemas.openxmlformats.org/officeDocument/2006/relationships/image" Target="../media/image25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4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emf"/><Relationship Id="rId3" Type="http://schemas.openxmlformats.org/officeDocument/2006/relationships/image" Target="../media/image40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4" Type="http://schemas.openxmlformats.org/officeDocument/2006/relationships/image" Target="../media/image43.emf"/><Relationship Id="rId5" Type="http://schemas.openxmlformats.org/officeDocument/2006/relationships/image" Target="../media/image44.emf"/><Relationship Id="rId6" Type="http://schemas.openxmlformats.org/officeDocument/2006/relationships/image" Target="../media/image45.emf"/><Relationship Id="rId7" Type="http://schemas.openxmlformats.org/officeDocument/2006/relationships/image" Target="../media/image4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emf"/><Relationship Id="rId5" Type="http://schemas.openxmlformats.org/officeDocument/2006/relationships/image" Target="../media/image5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5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4" Type="http://schemas.openxmlformats.org/officeDocument/2006/relationships/image" Target="../media/image60.emf"/><Relationship Id="rId5" Type="http://schemas.openxmlformats.org/officeDocument/2006/relationships/image" Target="../media/image61.emf"/><Relationship Id="rId6" Type="http://schemas.openxmlformats.org/officeDocument/2006/relationships/image" Target="../media/image62.emf"/><Relationship Id="rId7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4" Type="http://schemas.openxmlformats.org/officeDocument/2006/relationships/image" Target="../media/image60.emf"/><Relationship Id="rId5" Type="http://schemas.openxmlformats.org/officeDocument/2006/relationships/image" Target="../media/image61.emf"/><Relationship Id="rId6" Type="http://schemas.openxmlformats.org/officeDocument/2006/relationships/image" Target="../media/image62.emf"/><Relationship Id="rId7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4" Type="http://schemas.openxmlformats.org/officeDocument/2006/relationships/image" Target="../media/image60.emf"/><Relationship Id="rId5" Type="http://schemas.openxmlformats.org/officeDocument/2006/relationships/image" Target="../media/image61.emf"/><Relationship Id="rId6" Type="http://schemas.openxmlformats.org/officeDocument/2006/relationships/image" Target="../media/image62.emf"/><Relationship Id="rId7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4" Type="http://schemas.openxmlformats.org/officeDocument/2006/relationships/image" Target="../media/image60.emf"/><Relationship Id="rId5" Type="http://schemas.openxmlformats.org/officeDocument/2006/relationships/image" Target="../media/image61.emf"/><Relationship Id="rId6" Type="http://schemas.openxmlformats.org/officeDocument/2006/relationships/image" Target="../media/image62.emf"/><Relationship Id="rId7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jpeg"/><Relationship Id="rId3" Type="http://schemas.openxmlformats.org/officeDocument/2006/relationships/image" Target="../media/image6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Relationship Id="rId3" Type="http://schemas.openxmlformats.org/officeDocument/2006/relationships/image" Target="../media/image6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4" Type="http://schemas.openxmlformats.org/officeDocument/2006/relationships/image" Target="../media/image71.emf"/><Relationship Id="rId5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4" Type="http://schemas.openxmlformats.org/officeDocument/2006/relationships/image" Target="../media/image7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4" Type="http://schemas.openxmlformats.org/officeDocument/2006/relationships/image" Target="../media/image79.emf"/><Relationship Id="rId5" Type="http://schemas.openxmlformats.org/officeDocument/2006/relationships/image" Target="../media/image8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Relationship Id="rId3" Type="http://schemas.openxmlformats.org/officeDocument/2006/relationships/image" Target="../media/image20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6" Type="http://schemas.openxmlformats.org/officeDocument/2006/relationships/image" Target="../media/image13.emf"/><Relationship Id="rId7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2900" y="782944"/>
            <a:ext cx="8865356" cy="2387600"/>
          </a:xfrm>
        </p:spPr>
        <p:txBody>
          <a:bodyPr anchor="ctr"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en-US" b="1" dirty="0" err="1" smtClean="0"/>
              <a:t>Hermite</a:t>
            </a:r>
            <a:r>
              <a:rPr lang="en-US" b="1" dirty="0" smtClean="0"/>
              <a:t>, Laguerre, Jacobi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3600" dirty="0" smtClean="0"/>
              <a:t>Listen to Random Matrix Theory</a:t>
            </a:r>
            <a:br>
              <a:rPr lang="en-US" sz="3600" dirty="0" smtClean="0"/>
            </a:br>
            <a:r>
              <a:rPr lang="en-US" sz="3600" dirty="0" smtClean="0"/>
              <a:t>It’s trying to tell us something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13393"/>
            <a:ext cx="6858000" cy="214822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Alan Edelman</a:t>
            </a:r>
          </a:p>
          <a:p>
            <a:r>
              <a:rPr lang="en-US" dirty="0" smtClean="0"/>
              <a:t>Mathematics</a:t>
            </a:r>
          </a:p>
          <a:p>
            <a:r>
              <a:rPr lang="en-US" dirty="0" smtClean="0"/>
              <a:t>February 24, 2014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900" y="6088758"/>
            <a:ext cx="2157175" cy="596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63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 bwMode="auto">
          <a:xfrm>
            <a:off x="2491479" y="6248400"/>
            <a:ext cx="1842679" cy="490940"/>
          </a:xfrm>
          <a:prstGeom prst="ellipse">
            <a:avLst/>
          </a:prstGeom>
          <a:solidFill>
            <a:schemeClr val="accent1">
              <a:alpha val="76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4800"/>
            <a:ext cx="7469187" cy="12398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Jacobi Ensemble:</a:t>
            </a:r>
            <a:br>
              <a:rPr lang="en-US" dirty="0" smtClean="0"/>
            </a:br>
            <a:r>
              <a:rPr lang="en-US" dirty="0" smtClean="0"/>
              <a:t>Geometric Interpretation</a:t>
            </a:r>
            <a:br>
              <a:rPr lang="en-US" dirty="0" smtClean="0"/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1041" y="1302835"/>
            <a:ext cx="7790622" cy="4114800"/>
          </a:xfrm>
        </p:spPr>
        <p:txBody>
          <a:bodyPr>
            <a:normAutofit/>
          </a:bodyPr>
          <a:lstStyle/>
          <a:p>
            <a:r>
              <a:rPr lang="en-US" dirty="0" smtClean="0"/>
              <a:t>Take </a:t>
            </a:r>
            <a:r>
              <a:rPr lang="en-US" dirty="0" smtClean="0">
                <a:solidFill>
                  <a:srgbClr val="066DEA"/>
                </a:solidFill>
              </a:rPr>
              <a:t>reference</a:t>
            </a:r>
            <a:r>
              <a:rPr lang="en-US" dirty="0" smtClean="0"/>
              <a:t> </a:t>
            </a:r>
            <a:r>
              <a:rPr lang="en-US" dirty="0" err="1"/>
              <a:t>n≤m</a:t>
            </a:r>
            <a:r>
              <a:rPr lang="en-US" dirty="0"/>
              <a:t> </a:t>
            </a:r>
            <a:r>
              <a:rPr lang="en-US" dirty="0" smtClean="0"/>
              <a:t>dimensional subspace of </a:t>
            </a:r>
            <a:r>
              <a:rPr lang="en-US" dirty="0" err="1" smtClean="0"/>
              <a:t>R</a:t>
            </a:r>
            <a:r>
              <a:rPr lang="en-US" baseline="30000" dirty="0" err="1" smtClean="0"/>
              <a:t>m</a:t>
            </a:r>
            <a:endParaRPr lang="en-US" baseline="30000" dirty="0" smtClean="0"/>
          </a:p>
          <a:p>
            <a:r>
              <a:rPr lang="en-US" dirty="0" smtClean="0"/>
              <a:t>Take </a:t>
            </a:r>
            <a:r>
              <a:rPr lang="en-US" dirty="0" smtClean="0">
                <a:solidFill>
                  <a:srgbClr val="066DEA"/>
                </a:solidFill>
              </a:rPr>
              <a:t>RANDOM</a:t>
            </a:r>
            <a:r>
              <a:rPr lang="en-US" dirty="0" smtClean="0"/>
              <a:t> </a:t>
            </a:r>
            <a:r>
              <a:rPr lang="en-US" dirty="0" err="1" smtClean="0"/>
              <a:t>n≤m</a:t>
            </a:r>
            <a:r>
              <a:rPr lang="en-US" dirty="0" smtClean="0"/>
              <a:t> dimensional subspace of </a:t>
            </a:r>
            <a:r>
              <a:rPr lang="en-US" dirty="0" err="1" smtClean="0"/>
              <a:t>R</a:t>
            </a:r>
            <a:r>
              <a:rPr lang="en-US" baseline="30000" dirty="0" err="1" smtClean="0"/>
              <a:t>m</a:t>
            </a:r>
            <a:endParaRPr lang="en-US" baseline="30000" dirty="0" smtClean="0"/>
          </a:p>
          <a:p>
            <a:r>
              <a:rPr lang="en-US" dirty="0" smtClean="0"/>
              <a:t>The shadow of the unit ball in the </a:t>
            </a:r>
            <a:r>
              <a:rPr lang="en-US" dirty="0" smtClean="0">
                <a:solidFill>
                  <a:srgbClr val="066DEA"/>
                </a:solidFill>
              </a:rPr>
              <a:t>random</a:t>
            </a:r>
            <a:r>
              <a:rPr lang="en-US" dirty="0" smtClean="0"/>
              <a:t> subspace when projected onto the </a:t>
            </a:r>
            <a:r>
              <a:rPr lang="en-US" dirty="0" smtClean="0">
                <a:solidFill>
                  <a:srgbClr val="066DEA"/>
                </a:solidFill>
              </a:rPr>
              <a:t>reference</a:t>
            </a:r>
            <a:r>
              <a:rPr lang="en-US" dirty="0" smtClean="0"/>
              <a:t> subspace is an ellipsoid </a:t>
            </a:r>
          </a:p>
          <a:p>
            <a:r>
              <a:rPr lang="en-US" dirty="0" smtClean="0"/>
              <a:t>The semi-axes lengths are the Jacobi ensemble cosines.  (MANOVA Convention=Squared cosines)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 bwMode="auto">
          <a:xfrm rot="20096080">
            <a:off x="2426842" y="5836317"/>
            <a:ext cx="1726627" cy="665675"/>
          </a:xfrm>
          <a:prstGeom prst="ellipse">
            <a:avLst/>
          </a:prstGeom>
          <a:noFill/>
          <a:ln w="762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pic>
        <p:nvPicPr>
          <p:cNvPr id="2052" name="Picture 4" descr="http://www.bostonbakesforbreastcancer.org/wp-content/uploads/2012/03/su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8490" y="4452492"/>
            <a:ext cx="609600" cy="56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>
            <a:stCxn id="2052" idx="2"/>
          </p:cNvCxnSpPr>
          <p:nvPr/>
        </p:nvCxnSpPr>
        <p:spPr bwMode="auto">
          <a:xfrm>
            <a:off x="3433290" y="5016716"/>
            <a:ext cx="0" cy="50257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648251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685800" y="1924799"/>
            <a:ext cx="0" cy="2057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685800" y="3982199"/>
            <a:ext cx="2209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85800" y="3143999"/>
            <a:ext cx="2065506" cy="838200"/>
          </a:xfrm>
          <a:prstGeom prst="line">
            <a:avLst/>
          </a:prstGeom>
          <a:ln>
            <a:solidFill>
              <a:srgbClr val="1B0A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895600" y="3841467"/>
            <a:ext cx="457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66DEA"/>
                </a:solidFill>
              </a:rPr>
              <a:t>X</a:t>
            </a:r>
            <a:endParaRPr lang="en-US" dirty="0">
              <a:solidFill>
                <a:srgbClr val="066DEA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7727" y="1766565"/>
            <a:ext cx="457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66DEA"/>
                </a:solidFill>
              </a:rPr>
              <a:t>Y</a:t>
            </a:r>
            <a:endParaRPr lang="en-US" dirty="0">
              <a:solidFill>
                <a:srgbClr val="066DEA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1202" y="2454806"/>
            <a:ext cx="2199200" cy="646331"/>
          </a:xfrm>
          <a:prstGeom prst="rect">
            <a:avLst/>
          </a:prstGeom>
          <a:ln>
            <a:solidFill>
              <a:srgbClr val="1B0A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n-dim subspace =span(   )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769964" y="367315"/>
            <a:ext cx="2440002" cy="646331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m=m</a:t>
            </a:r>
            <a:r>
              <a:rPr lang="en-US" baseline="-25000" dirty="0" smtClean="0"/>
              <a:t>1</a:t>
            </a:r>
            <a:r>
              <a:rPr lang="en-US" dirty="0" smtClean="0"/>
              <a:t>+m</a:t>
            </a:r>
            <a:r>
              <a:rPr lang="en-US" baseline="-25000" dirty="0" smtClean="0"/>
              <a:t>2 </a:t>
            </a:r>
            <a:r>
              <a:rPr lang="en-US" dirty="0" smtClean="0"/>
              <a:t>dimensions</a:t>
            </a:r>
          </a:p>
          <a:p>
            <a:r>
              <a:rPr lang="en-US" dirty="0"/>
              <a:t>n</a:t>
            </a:r>
            <a:r>
              <a:rPr lang="en-US" dirty="0" smtClean="0"/>
              <a:t> ≤ m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549710" y="4058399"/>
            <a:ext cx="98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(m</a:t>
            </a:r>
            <a:r>
              <a:rPr lang="en-US" baseline="-25000" dirty="0" smtClean="0"/>
              <a:t>1 </a:t>
            </a:r>
            <a:r>
              <a:rPr lang="en-US" dirty="0" smtClean="0"/>
              <a:t>dim)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1424205"/>
            <a:ext cx="98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(m</a:t>
            </a:r>
            <a:r>
              <a:rPr lang="en-US" baseline="-25000" dirty="0" smtClean="0"/>
              <a:t>2 </a:t>
            </a:r>
            <a:r>
              <a:rPr lang="en-US" dirty="0" smtClean="0"/>
              <a:t>dim)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7022448" y="1667761"/>
            <a:ext cx="1892952" cy="1676400"/>
          </a:xfrm>
          <a:prstGeom prst="ellipse">
            <a:avLst/>
          </a:prstGeom>
          <a:noFill/>
          <a:ln>
            <a:solidFill>
              <a:srgbClr val="1B0A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7946571" y="3487528"/>
            <a:ext cx="0" cy="41910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 rot="19765142">
            <a:off x="6825918" y="4078842"/>
            <a:ext cx="1892952" cy="838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 rot="6573831">
            <a:off x="4754532" y="2079691"/>
            <a:ext cx="1892952" cy="838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6336648" y="2348661"/>
            <a:ext cx="533400" cy="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073023" y="4678614"/>
            <a:ext cx="45729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66DEA"/>
                </a:solidFill>
              </a:rPr>
              <a:t>X</a:t>
            </a:r>
            <a:endParaRPr lang="en-US" dirty="0">
              <a:solidFill>
                <a:srgbClr val="066DEA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74186" y="3362597"/>
            <a:ext cx="45729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66DEA"/>
                </a:solidFill>
              </a:rPr>
              <a:t>Y</a:t>
            </a:r>
            <a:endParaRPr lang="en-US" dirty="0">
              <a:solidFill>
                <a:srgbClr val="066DEA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7806260" y="4030374"/>
            <a:ext cx="814832" cy="4815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7593041" y="4151091"/>
            <a:ext cx="213220" cy="3608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701008" y="2348661"/>
            <a:ext cx="394905" cy="2206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endCxn id="22" idx="2"/>
          </p:cNvCxnSpPr>
          <p:nvPr/>
        </p:nvCxnSpPr>
        <p:spPr>
          <a:xfrm flipV="1">
            <a:off x="5701008" y="1606956"/>
            <a:ext cx="316934" cy="7417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 rot="20023302">
            <a:off x="7972662" y="4151682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1</a:t>
            </a:r>
            <a:r>
              <a:rPr lang="en-US" dirty="0" smtClean="0"/>
              <a:t>u</a:t>
            </a:r>
            <a:r>
              <a:rPr lang="en-US" baseline="-25000" dirty="0" smtClean="0"/>
              <a:t>1</a:t>
            </a:r>
            <a:endParaRPr lang="en-US" dirty="0"/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7946571" y="2014481"/>
            <a:ext cx="752277" cy="4445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7670796" y="1727393"/>
            <a:ext cx="265960" cy="7316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 rot="853422">
            <a:off x="5447363" y="2452574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</a:t>
            </a:r>
            <a:r>
              <a:rPr lang="en-US" baseline="-25000" dirty="0" smtClean="0"/>
              <a:t>1</a:t>
            </a:r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2422299" y="314399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066DEA"/>
                </a:solidFill>
              </a:rPr>
              <a:t>π</a:t>
            </a:r>
            <a:endParaRPr lang="en-US" dirty="0">
              <a:solidFill>
                <a:srgbClr val="066DEA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364616" y="3230335"/>
            <a:ext cx="34015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066DEA"/>
                </a:solidFill>
              </a:rPr>
              <a:t>π</a:t>
            </a:r>
            <a:endParaRPr lang="en-US" dirty="0">
              <a:solidFill>
                <a:srgbClr val="066DEA"/>
              </a:solidFill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685800" y="3495433"/>
            <a:ext cx="1136976" cy="48676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685800" y="3982199"/>
            <a:ext cx="110490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685800" y="3448799"/>
            <a:ext cx="0" cy="54966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1066800" y="5957935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900414" y="3913570"/>
            <a:ext cx="5613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1</a:t>
            </a:r>
            <a:r>
              <a:rPr lang="en-US" dirty="0" smtClean="0"/>
              <a:t>u</a:t>
            </a:r>
            <a:r>
              <a:rPr lang="en-US" baseline="-25000" dirty="0" smtClean="0"/>
              <a:t>1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 rot="16200000">
            <a:off x="123845" y="3608195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</a:t>
            </a:r>
            <a:r>
              <a:rPr lang="en-US" baseline="-25000" dirty="0" smtClean="0"/>
              <a:t>1</a:t>
            </a:r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dirty="0"/>
          </a:p>
        </p:txBody>
      </p:sp>
      <p:cxnSp>
        <p:nvCxnSpPr>
          <p:cNvPr id="66" name="Straight Arrow Connector 65"/>
          <p:cNvCxnSpPr/>
          <p:nvPr/>
        </p:nvCxnSpPr>
        <p:spPr>
          <a:xfrm flipV="1">
            <a:off x="7936756" y="1942911"/>
            <a:ext cx="772316" cy="52588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7793395" y="4030374"/>
            <a:ext cx="827697" cy="49123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5701008" y="2360330"/>
            <a:ext cx="394905" cy="20900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2822545" y="1205812"/>
            <a:ext cx="31384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Flattened View  </a:t>
            </a:r>
            <a:r>
              <a:rPr lang="en-US" dirty="0" smtClean="0">
                <a:solidFill>
                  <a:srgbClr val="FF0000"/>
                </a:solidFill>
              </a:rPr>
              <a:t>Expanded View</a:t>
            </a:r>
          </a:p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subspaces represented by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lines</a:t>
            </a:r>
            <a:r>
              <a:rPr lang="en-US" dirty="0" smtClean="0">
                <a:solidFill>
                  <a:srgbClr val="FF0000"/>
                </a:solidFill>
              </a:rPr>
              <a:t> planes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8" name="Straight Arrow Connector 77"/>
          <p:cNvCxnSpPr/>
          <p:nvPr/>
        </p:nvCxnSpPr>
        <p:spPr>
          <a:xfrm flipH="1">
            <a:off x="2107202" y="1648053"/>
            <a:ext cx="788399" cy="459417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5912138" y="1396831"/>
            <a:ext cx="535063" cy="20819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1125469" y="2893002"/>
            <a:ext cx="953823" cy="568947"/>
            <a:chOff x="1251064" y="1902092"/>
            <a:chExt cx="953823" cy="568947"/>
          </a:xfrm>
        </p:grpSpPr>
        <p:grpSp>
          <p:nvGrpSpPr>
            <p:cNvPr id="2" name="Group 1"/>
            <p:cNvGrpSpPr/>
            <p:nvPr/>
          </p:nvGrpSpPr>
          <p:grpSpPr>
            <a:xfrm>
              <a:off x="1327172" y="1902092"/>
              <a:ext cx="561372" cy="568947"/>
              <a:chOff x="1327172" y="1902092"/>
              <a:chExt cx="561372" cy="568947"/>
            </a:xfrm>
          </p:grpSpPr>
          <p:sp>
            <p:nvSpPr>
              <p:cNvPr id="60" name="TextBox 59"/>
              <p:cNvSpPr txBox="1"/>
              <p:nvPr/>
            </p:nvSpPr>
            <p:spPr>
              <a:xfrm>
                <a:off x="1327172" y="1902092"/>
                <a:ext cx="5613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u</a:t>
                </a:r>
                <a:r>
                  <a:rPr lang="en-US" baseline="-25000" dirty="0" smtClean="0"/>
                  <a:t>1</a:t>
                </a:r>
                <a:endParaRPr lang="en-US" dirty="0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1327264" y="2101707"/>
                <a:ext cx="5357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v</a:t>
                </a:r>
                <a:r>
                  <a:rPr lang="en-US" baseline="-25000" dirty="0" smtClean="0"/>
                  <a:t>1</a:t>
                </a:r>
                <a:endParaRPr lang="en-US" dirty="0"/>
              </a:p>
            </p:txBody>
          </p:sp>
        </p:grpSp>
        <p:sp>
          <p:nvSpPr>
            <p:cNvPr id="62" name="TextBox 61"/>
            <p:cNvSpPr txBox="1"/>
            <p:nvPr/>
          </p:nvSpPr>
          <p:spPr>
            <a:xfrm>
              <a:off x="1251064" y="2025507"/>
              <a:ext cx="9538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(</a:t>
              </a:r>
              <a:r>
                <a:rPr lang="en-US" i="1" dirty="0" smtClean="0"/>
                <a:t>       </a:t>
              </a:r>
              <a:r>
                <a:rPr lang="en-US" dirty="0" smtClean="0"/>
                <a:t>)</a:t>
              </a:r>
              <a:endParaRPr lang="en-US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7725069" y="1607861"/>
            <a:ext cx="953823" cy="568947"/>
            <a:chOff x="1251064" y="1902092"/>
            <a:chExt cx="953823" cy="568947"/>
          </a:xfrm>
        </p:grpSpPr>
        <p:grpSp>
          <p:nvGrpSpPr>
            <p:cNvPr id="57" name="Group 56"/>
            <p:cNvGrpSpPr/>
            <p:nvPr/>
          </p:nvGrpSpPr>
          <p:grpSpPr>
            <a:xfrm>
              <a:off x="1327172" y="1902092"/>
              <a:ext cx="561372" cy="568947"/>
              <a:chOff x="1327172" y="1902092"/>
              <a:chExt cx="561372" cy="568947"/>
            </a:xfrm>
          </p:grpSpPr>
          <p:sp>
            <p:nvSpPr>
              <p:cNvPr id="69" name="TextBox 68"/>
              <p:cNvSpPr txBox="1"/>
              <p:nvPr/>
            </p:nvSpPr>
            <p:spPr>
              <a:xfrm>
                <a:off x="1327172" y="1902092"/>
                <a:ext cx="5613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u</a:t>
                </a:r>
                <a:r>
                  <a:rPr lang="en-US" baseline="-25000" dirty="0" smtClean="0"/>
                  <a:t>1</a:t>
                </a:r>
                <a:endParaRPr lang="en-US" dirty="0"/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1327264" y="2101707"/>
                <a:ext cx="5357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v</a:t>
                </a:r>
                <a:r>
                  <a:rPr lang="en-US" baseline="-25000" dirty="0" smtClean="0"/>
                  <a:t>1</a:t>
                </a:r>
                <a:endParaRPr lang="en-US" dirty="0"/>
              </a:p>
            </p:txBody>
          </p:sp>
        </p:grpSp>
        <p:sp>
          <p:nvSpPr>
            <p:cNvPr id="67" name="TextBox 66"/>
            <p:cNvSpPr txBox="1"/>
            <p:nvPr/>
          </p:nvSpPr>
          <p:spPr>
            <a:xfrm>
              <a:off x="1251064" y="2025507"/>
              <a:ext cx="9538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(</a:t>
              </a:r>
              <a:r>
                <a:rPr lang="en-US" i="1" dirty="0" smtClean="0"/>
                <a:t>       </a:t>
              </a:r>
              <a:r>
                <a:rPr lang="en-US" dirty="0" smtClean="0"/>
                <a:t>)</a:t>
              </a:r>
              <a:endParaRPr lang="en-US" dirty="0"/>
            </a:p>
          </p:txBody>
        </p:sp>
      </p:grpSp>
      <p:sp>
        <p:nvSpPr>
          <p:cNvPr id="72" name="Title 1"/>
          <p:cNvSpPr>
            <a:spLocks noGrp="1"/>
          </p:cNvSpPr>
          <p:nvPr>
            <p:ph type="title"/>
          </p:nvPr>
        </p:nvSpPr>
        <p:spPr>
          <a:xfrm>
            <a:off x="167460" y="-97697"/>
            <a:ext cx="7886700" cy="1325563"/>
          </a:xfrm>
        </p:spPr>
        <p:txBody>
          <a:bodyPr/>
          <a:lstStyle/>
          <a:p>
            <a:r>
              <a:rPr lang="en-US" dirty="0" smtClean="0"/>
              <a:t>GSVD(A,B)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71449" y="5403937"/>
            <a:ext cx="3359025" cy="923330"/>
          </a:xfrm>
          <a:prstGeom prst="rect">
            <a:avLst/>
          </a:prstGeom>
          <a:noFill/>
          <a:ln w="3175" cmpd="sng"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Ex 1: Random line in R</a:t>
            </a:r>
            <a:r>
              <a:rPr lang="en-US" baseline="30000" dirty="0" smtClean="0"/>
              <a:t>2 </a:t>
            </a:r>
            <a:r>
              <a:rPr lang="en-US" dirty="0" smtClean="0"/>
              <a:t>through 0:</a:t>
            </a:r>
          </a:p>
          <a:p>
            <a:r>
              <a:rPr lang="en-US" baseline="30000" dirty="0"/>
              <a:t>	</a:t>
            </a:r>
            <a:r>
              <a:rPr lang="en-US" dirty="0" smtClean="0"/>
              <a:t>On the x axis: c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On the z axis: s</a:t>
            </a:r>
            <a:r>
              <a:rPr lang="en-US" baseline="30000" dirty="0" smtClean="0"/>
              <a:t>  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23279" y="795534"/>
            <a:ext cx="2019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A,B have n columns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916592" y="2671693"/>
            <a:ext cx="2885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</a:t>
            </a:r>
          </a:p>
          <a:p>
            <a:r>
              <a:rPr lang="en-US" sz="1400" dirty="0" smtClean="0"/>
              <a:t>B</a:t>
            </a:r>
            <a:endParaRPr lang="en-US" sz="1400" dirty="0"/>
          </a:p>
        </p:txBody>
      </p:sp>
      <p:sp>
        <p:nvSpPr>
          <p:cNvPr id="75" name="TextBox 74"/>
          <p:cNvSpPr txBox="1"/>
          <p:nvPr/>
        </p:nvSpPr>
        <p:spPr>
          <a:xfrm>
            <a:off x="4634265" y="5403937"/>
            <a:ext cx="3594291" cy="923330"/>
          </a:xfrm>
          <a:prstGeom prst="rect">
            <a:avLst/>
          </a:prstGeom>
          <a:noFill/>
          <a:ln w="3175" cmpd="sng"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>
            <a:defPPr>
              <a:defRPr lang="en-US"/>
            </a:defPPr>
          </a:lstStyle>
          <a:p>
            <a:r>
              <a:rPr lang="en-US" dirty="0"/>
              <a:t>Ex 2: Random plane in R4 through 0:</a:t>
            </a:r>
          </a:p>
          <a:p>
            <a:r>
              <a:rPr lang="en-US" dirty="0"/>
              <a:t>	On  </a:t>
            </a:r>
            <a:r>
              <a:rPr lang="en-US" dirty="0" err="1"/>
              <a:t>xy</a:t>
            </a:r>
            <a:r>
              <a:rPr lang="en-US" dirty="0"/>
              <a:t> plane: c1,c2</a:t>
            </a:r>
          </a:p>
          <a:p>
            <a:r>
              <a:rPr lang="en-US" dirty="0"/>
              <a:t>                  On </a:t>
            </a:r>
            <a:r>
              <a:rPr lang="en-US" dirty="0" err="1"/>
              <a:t>zw</a:t>
            </a:r>
            <a:r>
              <a:rPr lang="en-US" dirty="0"/>
              <a:t> plane: s1,s2  </a:t>
            </a:r>
          </a:p>
        </p:txBody>
      </p:sp>
    </p:spTree>
    <p:extLst>
      <p:ext uri="{BB962C8B-B14F-4D97-AF65-F5344CB8AC3E}">
        <p14:creationId xmlns:p14="http://schemas.microsoft.com/office/powerpoint/2010/main" val="920919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685800" y="1924799"/>
            <a:ext cx="0" cy="2057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685800" y="3982199"/>
            <a:ext cx="2209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85800" y="3143999"/>
            <a:ext cx="2065506" cy="838200"/>
          </a:xfrm>
          <a:prstGeom prst="line">
            <a:avLst/>
          </a:prstGeom>
          <a:ln>
            <a:solidFill>
              <a:srgbClr val="1B0A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895600" y="3841467"/>
            <a:ext cx="457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66DEA"/>
                </a:solidFill>
              </a:rPr>
              <a:t>X</a:t>
            </a:r>
            <a:endParaRPr lang="en-US" dirty="0">
              <a:solidFill>
                <a:srgbClr val="066DEA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7727" y="1766565"/>
            <a:ext cx="457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66DEA"/>
                </a:solidFill>
              </a:rPr>
              <a:t>Y</a:t>
            </a:r>
            <a:endParaRPr lang="en-US" dirty="0">
              <a:solidFill>
                <a:srgbClr val="066DEA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1202" y="2454806"/>
            <a:ext cx="2199200" cy="646331"/>
          </a:xfrm>
          <a:prstGeom prst="rect">
            <a:avLst/>
          </a:prstGeom>
          <a:ln>
            <a:solidFill>
              <a:srgbClr val="1B0A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n-dim subspace =span(   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769964" y="367315"/>
            <a:ext cx="2440002" cy="646331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m=m</a:t>
            </a:r>
            <a:r>
              <a:rPr lang="en-US" baseline="-25000" dirty="0" smtClean="0"/>
              <a:t>1</a:t>
            </a:r>
            <a:r>
              <a:rPr lang="en-US" dirty="0" smtClean="0"/>
              <a:t>+m</a:t>
            </a:r>
            <a:r>
              <a:rPr lang="en-US" baseline="-25000" dirty="0" smtClean="0"/>
              <a:t>2 </a:t>
            </a:r>
            <a:r>
              <a:rPr lang="en-US" dirty="0" smtClean="0"/>
              <a:t>dimensions</a:t>
            </a:r>
          </a:p>
          <a:p>
            <a:r>
              <a:rPr lang="en-US" dirty="0"/>
              <a:t>n</a:t>
            </a:r>
            <a:r>
              <a:rPr lang="en-US" dirty="0" smtClean="0"/>
              <a:t> ≤ m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549710" y="4058399"/>
            <a:ext cx="98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(m</a:t>
            </a:r>
            <a:r>
              <a:rPr lang="en-US" baseline="-25000" dirty="0" smtClean="0"/>
              <a:t>1 </a:t>
            </a:r>
            <a:r>
              <a:rPr lang="en-US" dirty="0" smtClean="0"/>
              <a:t>dim)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1424205"/>
            <a:ext cx="98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(m</a:t>
            </a:r>
            <a:r>
              <a:rPr lang="en-US" baseline="-25000" dirty="0" smtClean="0"/>
              <a:t>2 </a:t>
            </a:r>
            <a:r>
              <a:rPr lang="en-US" dirty="0" smtClean="0"/>
              <a:t>dim)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7022448" y="1667761"/>
            <a:ext cx="1892952" cy="1676400"/>
          </a:xfrm>
          <a:prstGeom prst="ellipse">
            <a:avLst/>
          </a:prstGeom>
          <a:noFill/>
          <a:ln>
            <a:solidFill>
              <a:srgbClr val="1B0A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7946571" y="3487528"/>
            <a:ext cx="0" cy="41910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 rot="19765142">
            <a:off x="6825918" y="4078842"/>
            <a:ext cx="1892952" cy="838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 rot="6573831">
            <a:off x="4754532" y="2079691"/>
            <a:ext cx="1892952" cy="838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6336648" y="2348661"/>
            <a:ext cx="533400" cy="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073023" y="4678614"/>
            <a:ext cx="45729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66DEA"/>
                </a:solidFill>
              </a:rPr>
              <a:t>X</a:t>
            </a:r>
            <a:endParaRPr lang="en-US" dirty="0">
              <a:solidFill>
                <a:srgbClr val="066DEA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74186" y="3362597"/>
            <a:ext cx="45729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66DEA"/>
                </a:solidFill>
              </a:rPr>
              <a:t>Y</a:t>
            </a:r>
            <a:endParaRPr lang="en-US" dirty="0">
              <a:solidFill>
                <a:srgbClr val="066DEA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7806260" y="4030374"/>
            <a:ext cx="814832" cy="4815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7593041" y="4151091"/>
            <a:ext cx="213220" cy="3608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701008" y="2348661"/>
            <a:ext cx="394905" cy="2206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 rot="20023302">
            <a:off x="7972662" y="4151682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1</a:t>
            </a:r>
            <a:r>
              <a:rPr lang="en-US" dirty="0" smtClean="0"/>
              <a:t>u</a:t>
            </a:r>
            <a:r>
              <a:rPr lang="en-US" baseline="-25000" dirty="0" smtClean="0"/>
              <a:t>1</a:t>
            </a:r>
            <a:endParaRPr lang="en-US" dirty="0"/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7946571" y="2014481"/>
            <a:ext cx="752277" cy="4445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7670796" y="1727393"/>
            <a:ext cx="265960" cy="7316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 rot="853422">
            <a:off x="5447363" y="2452574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</a:t>
            </a:r>
            <a:r>
              <a:rPr lang="en-US" baseline="-25000" dirty="0" smtClean="0"/>
              <a:t>1</a:t>
            </a:r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2422299" y="314399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066DEA"/>
                </a:solidFill>
              </a:rPr>
              <a:t>π</a:t>
            </a:r>
            <a:endParaRPr lang="en-US" dirty="0">
              <a:solidFill>
                <a:srgbClr val="066DEA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364616" y="3230335"/>
            <a:ext cx="34015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066DEA"/>
                </a:solidFill>
              </a:rPr>
              <a:t>π</a:t>
            </a:r>
            <a:endParaRPr lang="en-US" dirty="0">
              <a:solidFill>
                <a:srgbClr val="066DEA"/>
              </a:solidFill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685800" y="3495433"/>
            <a:ext cx="1136976" cy="48676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685800" y="3982199"/>
            <a:ext cx="110490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685800" y="3448799"/>
            <a:ext cx="0" cy="54966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1066800" y="5345668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900414" y="3913570"/>
            <a:ext cx="5613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1</a:t>
            </a:r>
            <a:r>
              <a:rPr lang="en-US" dirty="0" smtClean="0"/>
              <a:t>u</a:t>
            </a:r>
            <a:r>
              <a:rPr lang="en-US" baseline="-25000" dirty="0" smtClean="0"/>
              <a:t>1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 rot="16200000">
            <a:off x="123845" y="3608195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</a:t>
            </a:r>
            <a:r>
              <a:rPr lang="en-US" baseline="-25000" dirty="0" smtClean="0"/>
              <a:t>1</a:t>
            </a:r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dirty="0"/>
          </a:p>
        </p:txBody>
      </p:sp>
      <p:cxnSp>
        <p:nvCxnSpPr>
          <p:cNvPr id="66" name="Straight Arrow Connector 65"/>
          <p:cNvCxnSpPr/>
          <p:nvPr/>
        </p:nvCxnSpPr>
        <p:spPr>
          <a:xfrm flipV="1">
            <a:off x="7936756" y="1942911"/>
            <a:ext cx="772316" cy="52588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7793395" y="4030374"/>
            <a:ext cx="827697" cy="49123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5701008" y="2360330"/>
            <a:ext cx="394905" cy="20900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2822545" y="1205812"/>
            <a:ext cx="31384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F</a:t>
            </a:r>
            <a:r>
              <a:rPr lang="en-US" dirty="0">
                <a:solidFill>
                  <a:srgbClr val="0000FF"/>
                </a:solidFill>
              </a:rPr>
              <a:t>lattened</a:t>
            </a:r>
            <a:r>
              <a:rPr lang="en-US" dirty="0" smtClean="0">
                <a:solidFill>
                  <a:srgbClr val="0000FF"/>
                </a:solidFill>
              </a:rPr>
              <a:t> View  </a:t>
            </a:r>
            <a:r>
              <a:rPr lang="en-US" dirty="0" smtClean="0">
                <a:solidFill>
                  <a:srgbClr val="FF0000"/>
                </a:solidFill>
              </a:rPr>
              <a:t>Expanded View</a:t>
            </a:r>
          </a:p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subspaces represented by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lines</a:t>
            </a:r>
            <a:r>
              <a:rPr lang="en-US" dirty="0" smtClean="0">
                <a:solidFill>
                  <a:srgbClr val="FF0000"/>
                </a:solidFill>
              </a:rPr>
              <a:t> planes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8" name="Straight Arrow Connector 77"/>
          <p:cNvCxnSpPr/>
          <p:nvPr/>
        </p:nvCxnSpPr>
        <p:spPr>
          <a:xfrm flipH="1">
            <a:off x="2107202" y="1648053"/>
            <a:ext cx="788399" cy="459417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5912138" y="1396831"/>
            <a:ext cx="535063" cy="20819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1125469" y="2893002"/>
            <a:ext cx="953823" cy="568947"/>
            <a:chOff x="1251064" y="1902092"/>
            <a:chExt cx="953823" cy="568947"/>
          </a:xfrm>
        </p:grpSpPr>
        <p:grpSp>
          <p:nvGrpSpPr>
            <p:cNvPr id="2" name="Group 1"/>
            <p:cNvGrpSpPr/>
            <p:nvPr/>
          </p:nvGrpSpPr>
          <p:grpSpPr>
            <a:xfrm>
              <a:off x="1327172" y="1902092"/>
              <a:ext cx="561372" cy="568947"/>
              <a:chOff x="1327172" y="1902092"/>
              <a:chExt cx="561372" cy="568947"/>
            </a:xfrm>
          </p:grpSpPr>
          <p:sp>
            <p:nvSpPr>
              <p:cNvPr id="60" name="TextBox 59"/>
              <p:cNvSpPr txBox="1"/>
              <p:nvPr/>
            </p:nvSpPr>
            <p:spPr>
              <a:xfrm>
                <a:off x="1327172" y="1902092"/>
                <a:ext cx="5613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u</a:t>
                </a:r>
                <a:r>
                  <a:rPr lang="en-US" baseline="-25000" dirty="0" smtClean="0"/>
                  <a:t>1</a:t>
                </a:r>
                <a:endParaRPr lang="en-US" dirty="0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1327264" y="2101707"/>
                <a:ext cx="5357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v</a:t>
                </a:r>
                <a:r>
                  <a:rPr lang="en-US" baseline="-25000" dirty="0" smtClean="0"/>
                  <a:t>1</a:t>
                </a:r>
                <a:endParaRPr lang="en-US" dirty="0"/>
              </a:p>
            </p:txBody>
          </p:sp>
        </p:grpSp>
        <p:sp>
          <p:nvSpPr>
            <p:cNvPr id="62" name="TextBox 61"/>
            <p:cNvSpPr txBox="1"/>
            <p:nvPr/>
          </p:nvSpPr>
          <p:spPr>
            <a:xfrm>
              <a:off x="1251064" y="2025507"/>
              <a:ext cx="9538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(</a:t>
              </a:r>
              <a:r>
                <a:rPr lang="en-US" i="1" dirty="0" smtClean="0"/>
                <a:t>       </a:t>
              </a:r>
              <a:r>
                <a:rPr lang="en-US" dirty="0" smtClean="0"/>
                <a:t>)</a:t>
              </a:r>
              <a:endParaRPr lang="en-US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7725069" y="1607861"/>
            <a:ext cx="953823" cy="568947"/>
            <a:chOff x="1251064" y="1902092"/>
            <a:chExt cx="953823" cy="568947"/>
          </a:xfrm>
        </p:grpSpPr>
        <p:grpSp>
          <p:nvGrpSpPr>
            <p:cNvPr id="57" name="Group 56"/>
            <p:cNvGrpSpPr/>
            <p:nvPr/>
          </p:nvGrpSpPr>
          <p:grpSpPr>
            <a:xfrm>
              <a:off x="1327172" y="1902092"/>
              <a:ext cx="561372" cy="568947"/>
              <a:chOff x="1327172" y="1902092"/>
              <a:chExt cx="561372" cy="568947"/>
            </a:xfrm>
          </p:grpSpPr>
          <p:sp>
            <p:nvSpPr>
              <p:cNvPr id="69" name="TextBox 68"/>
              <p:cNvSpPr txBox="1"/>
              <p:nvPr/>
            </p:nvSpPr>
            <p:spPr>
              <a:xfrm>
                <a:off x="1327172" y="1902092"/>
                <a:ext cx="5613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u</a:t>
                </a:r>
                <a:r>
                  <a:rPr lang="en-US" baseline="-25000" dirty="0" smtClean="0"/>
                  <a:t>1</a:t>
                </a:r>
                <a:endParaRPr lang="en-US" dirty="0"/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1327264" y="2101707"/>
                <a:ext cx="5357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v</a:t>
                </a:r>
                <a:r>
                  <a:rPr lang="en-US" baseline="-25000" dirty="0" smtClean="0"/>
                  <a:t>1</a:t>
                </a:r>
                <a:endParaRPr lang="en-US" dirty="0"/>
              </a:p>
            </p:txBody>
          </p:sp>
        </p:grpSp>
        <p:sp>
          <p:nvSpPr>
            <p:cNvPr id="67" name="TextBox 66"/>
            <p:cNvSpPr txBox="1"/>
            <p:nvPr/>
          </p:nvSpPr>
          <p:spPr>
            <a:xfrm>
              <a:off x="1251064" y="2025507"/>
              <a:ext cx="9538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(</a:t>
              </a:r>
              <a:r>
                <a:rPr lang="en-US" i="1" dirty="0" smtClean="0"/>
                <a:t>       </a:t>
              </a:r>
              <a:r>
                <a:rPr lang="en-US" dirty="0" smtClean="0"/>
                <a:t>)</a:t>
              </a:r>
              <a:endParaRPr lang="en-US" dirty="0"/>
            </a:p>
          </p:txBody>
        </p:sp>
      </p:grpSp>
      <p:sp>
        <p:nvSpPr>
          <p:cNvPr id="72" name="Title 1"/>
          <p:cNvSpPr>
            <a:spLocks noGrp="1"/>
          </p:cNvSpPr>
          <p:nvPr>
            <p:ph type="title"/>
          </p:nvPr>
        </p:nvSpPr>
        <p:spPr>
          <a:xfrm>
            <a:off x="167460" y="-97697"/>
            <a:ext cx="7886700" cy="1325563"/>
          </a:xfrm>
        </p:spPr>
        <p:txBody>
          <a:bodyPr/>
          <a:lstStyle/>
          <a:p>
            <a:r>
              <a:rPr lang="en-US" dirty="0" smtClean="0"/>
              <a:t>GSVD(A,B)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4097292" y="5149444"/>
            <a:ext cx="4818108" cy="1200329"/>
          </a:xfrm>
          <a:prstGeom prst="rect">
            <a:avLst/>
          </a:prstGeom>
          <a:noFill/>
          <a:ln w="3175" cmpd="sng"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>
            <a:defPPr>
              <a:defRPr lang="en-US"/>
            </a:defPPr>
          </a:lstStyle>
          <a:p>
            <a:r>
              <a:rPr lang="en-US" dirty="0"/>
              <a:t>Ex 4:</a:t>
            </a:r>
          </a:p>
          <a:p>
            <a:r>
              <a:rPr lang="en-US" dirty="0"/>
              <a:t> Random plane in R3 through 0:</a:t>
            </a:r>
          </a:p>
          <a:p>
            <a:r>
              <a:rPr lang="en-US" dirty="0"/>
              <a:t>On the </a:t>
            </a:r>
            <a:r>
              <a:rPr lang="en-US" dirty="0" err="1"/>
              <a:t>xy</a:t>
            </a:r>
            <a:r>
              <a:rPr lang="en-US" dirty="0"/>
              <a:t> plane: c and 1 (one axis in the </a:t>
            </a:r>
            <a:r>
              <a:rPr lang="en-US" dirty="0" err="1"/>
              <a:t>xy</a:t>
            </a:r>
            <a:r>
              <a:rPr lang="en-US" dirty="0"/>
              <a:t> plane)</a:t>
            </a:r>
          </a:p>
          <a:p>
            <a:r>
              <a:rPr lang="en-US" dirty="0"/>
              <a:t> On the z axis: s 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3279" y="795534"/>
            <a:ext cx="2019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A,B have n columns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916592" y="2671693"/>
            <a:ext cx="2885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</a:t>
            </a:r>
          </a:p>
          <a:p>
            <a:r>
              <a:rPr lang="en-US" sz="1400" dirty="0" smtClean="0"/>
              <a:t>B</a:t>
            </a:r>
            <a:endParaRPr lang="en-US" sz="1400" dirty="0"/>
          </a:p>
        </p:txBody>
      </p:sp>
      <p:sp>
        <p:nvSpPr>
          <p:cNvPr id="74" name="TextBox 73"/>
          <p:cNvSpPr txBox="1"/>
          <p:nvPr/>
        </p:nvSpPr>
        <p:spPr>
          <a:xfrm>
            <a:off x="561209" y="5251996"/>
            <a:ext cx="3415418" cy="923330"/>
          </a:xfrm>
          <a:prstGeom prst="rect">
            <a:avLst/>
          </a:prstGeom>
          <a:noFill/>
          <a:ln w="3175" cmpd="sng"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>
            <a:defPPr>
              <a:defRPr lang="en-US"/>
            </a:defPPr>
          </a:lstStyle>
          <a:p>
            <a:r>
              <a:rPr lang="en-US" dirty="0"/>
              <a:t>Ex 3: Random line in R3 through 0:</a:t>
            </a:r>
          </a:p>
          <a:p>
            <a:r>
              <a:rPr lang="en-US" dirty="0"/>
              <a:t>	On the </a:t>
            </a:r>
            <a:r>
              <a:rPr lang="en-US" dirty="0" err="1"/>
              <a:t>xy</a:t>
            </a:r>
            <a:r>
              <a:rPr lang="en-US" dirty="0"/>
              <a:t> plane: c and 0</a:t>
            </a:r>
          </a:p>
          <a:p>
            <a:r>
              <a:rPr lang="en-US" dirty="0"/>
              <a:t>                  On the z axis: s   </a:t>
            </a:r>
          </a:p>
        </p:txBody>
      </p:sp>
      <p:cxnSp>
        <p:nvCxnSpPr>
          <p:cNvPr id="58" name="Straight Connector 57"/>
          <p:cNvCxnSpPr/>
          <p:nvPr/>
        </p:nvCxnSpPr>
        <p:spPr>
          <a:xfrm flipV="1">
            <a:off x="5701008" y="1606956"/>
            <a:ext cx="316934" cy="7417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9889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Infinite Random </a:t>
            </a:r>
            <a:r>
              <a:rPr lang="en-US" smtClean="0"/>
              <a:t>Matrix Theory</a:t>
            </a:r>
            <a:br>
              <a:rPr lang="en-US" smtClean="0"/>
            </a:br>
            <a:r>
              <a:rPr lang="en-US" smtClean="0"/>
              <a:t>&amp; Gil </a:t>
            </a:r>
            <a:r>
              <a:rPr lang="en-US" dirty="0" err="1" smtClean="0"/>
              <a:t>Strang’s</a:t>
            </a:r>
            <a:r>
              <a:rPr lang="en-US" dirty="0" smtClean="0"/>
              <a:t> favorite matrix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1828800"/>
            <a:ext cx="6588402" cy="4114800"/>
          </a:xfrm>
        </p:spPr>
      </p:pic>
    </p:spTree>
    <p:extLst>
      <p:ext uri="{BB962C8B-B14F-4D97-AF65-F5344CB8AC3E}">
        <p14:creationId xmlns:p14="http://schemas.microsoft.com/office/powerpoint/2010/main" val="1245213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732" y="232862"/>
            <a:ext cx="8275040" cy="12398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Limit Laws for  Eigenvalue Histograms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295635"/>
              </p:ext>
            </p:extLst>
          </p:nvPr>
        </p:nvGraphicFramePr>
        <p:xfrm>
          <a:off x="227077" y="1472194"/>
          <a:ext cx="8782506" cy="4911087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006809"/>
                <a:gridCol w="1644243"/>
                <a:gridCol w="3496810"/>
                <a:gridCol w="2634644"/>
              </a:tblGrid>
              <a:tr h="41969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Formula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1198349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Hermite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Semicircle</a:t>
                      </a:r>
                      <a:r>
                        <a:rPr lang="en-US" baseline="0" dirty="0" smtClean="0"/>
                        <a:t> Law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Wigner</a:t>
                      </a:r>
                      <a:r>
                        <a:rPr lang="en-US" baseline="0" dirty="0" smtClean="0"/>
                        <a:t> 1955</a:t>
                      </a:r>
                    </a:p>
                    <a:p>
                      <a:pPr algn="ctr"/>
                      <a:r>
                        <a:rPr lang="en-US" baseline="0" dirty="0" smtClean="0"/>
                        <a:t>Free CLT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1555681">
                <a:tc>
                  <a:txBody>
                    <a:bodyPr/>
                    <a:lstStyle/>
                    <a:p>
                      <a:pPr algn="ctr" rtl="0"/>
                      <a:r>
                        <a:rPr lang="en-US" dirty="0" err="1" smtClean="0"/>
                        <a:t>Laguerre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Marcenko-Pastur</a:t>
                      </a:r>
                      <a:r>
                        <a:rPr lang="en-US" baseline="0" dirty="0" smtClean="0"/>
                        <a:t> Law</a:t>
                      </a:r>
                    </a:p>
                    <a:p>
                      <a:pPr algn="ctr" rtl="0"/>
                      <a:r>
                        <a:rPr lang="en-US" baseline="0" dirty="0" smtClean="0"/>
                        <a:t>1967</a:t>
                      </a:r>
                    </a:p>
                    <a:p>
                      <a:pPr algn="ctr" rtl="0"/>
                      <a:endParaRPr lang="en-US" baseline="0" dirty="0" smtClean="0"/>
                    </a:p>
                    <a:p>
                      <a:pPr algn="ctr" rtl="0"/>
                      <a:r>
                        <a:rPr lang="en-US" baseline="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125383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Jacobi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Wachter</a:t>
                      </a:r>
                      <a:r>
                        <a:rPr lang="en-US" baseline="0" dirty="0" smtClean="0"/>
                        <a:t> Law </a:t>
                      </a:r>
                    </a:p>
                    <a:p>
                      <a:pPr algn="ctr"/>
                      <a:r>
                        <a:rPr lang="en-US" baseline="0" dirty="0" smtClean="0"/>
                        <a:t>1980</a:t>
                      </a:r>
                    </a:p>
                    <a:p>
                      <a:pPr algn="ctr"/>
                      <a:endParaRPr lang="en-US" baseline="0" dirty="0" smtClean="0"/>
                    </a:p>
                    <a:p>
                      <a:pPr algn="ctr"/>
                      <a:endParaRPr lang="en-US" baseline="0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AutoShape 4" descr="https://mail-attachment.googleusercontent.com/attachment/u/0/?ui=2&amp;ik=e8a4e77730&amp;view=att&amp;th=13e7c26426dcc7ea&amp;attid=0.2&amp;disp=inline&amp;realattid=f_hge9t6hc1&amp;safe=1&amp;zw&amp;saduie=AG9B_P-RYeZZC0FAa273ikpRc9Ep&amp;sadet=1367958414459&amp;sads=dOygiCHsqXKi0DKP41rGC2jN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https://mail-attachment.googleusercontent.com/attachment/u/0/?ui=2&amp;ik=e8a4e77730&amp;view=att&amp;th=13e7c26426dcc7ea&amp;attid=0.2&amp;disp=inline&amp;realattid=f_hge9t6hc1&amp;safe=1&amp;zw&amp;saduie=AG9B_P-RYeZZC0FAa273ikpRc9Ep&amp;sadet=1367958414459&amp;sads=dOygiCHsqXKi0DKP41rGC2jNiC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https://mail-attachment.googleusercontent.com/attachment/u/0/?ui=2&amp;ik=e8a4e77730&amp;view=att&amp;th=13e7c26426dcc7ea&amp;attid=0.2&amp;disp=inline&amp;realattid=f_hge9t6hc1&amp;safe=1&amp;zw&amp;saduie=AG9B_P-RYeZZC0FAa273ikpRc9Ep&amp;sadet=1367958414459&amp;sads=dOygiCHsqXKi0DKP41rGC2jNiC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696200" y="5481935"/>
            <a:ext cx="14540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Too Small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0165" y="2169369"/>
            <a:ext cx="2784368" cy="682262"/>
          </a:xfrm>
          <a:prstGeom prst="rect">
            <a:avLst/>
          </a:prstGeom>
        </p:spPr>
      </p:pic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5072" y="3447276"/>
            <a:ext cx="2974554" cy="685800"/>
          </a:xfrm>
          <a:prstGeom prst="rect">
            <a:avLst/>
          </a:prstGeom>
        </p:spPr>
      </p:pic>
      <p:pic>
        <p:nvPicPr>
          <p:cNvPr id="22" name="Picture 21" descr="semicircle.pdf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119" t="27559" r="6950" b="19322"/>
          <a:stretch/>
        </p:blipFill>
        <p:spPr>
          <a:xfrm>
            <a:off x="6711344" y="2035427"/>
            <a:ext cx="1976785" cy="1026124"/>
          </a:xfrm>
          <a:prstGeom prst="rect">
            <a:avLst/>
          </a:prstGeom>
        </p:spPr>
      </p:pic>
      <p:pic>
        <p:nvPicPr>
          <p:cNvPr id="23" name="Picture 22" descr="mp.pdf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577" t="4872" r="6196" b="6359"/>
          <a:stretch/>
        </p:blipFill>
        <p:spPr>
          <a:xfrm>
            <a:off x="6719757" y="3154068"/>
            <a:ext cx="1917528" cy="1519318"/>
          </a:xfrm>
          <a:prstGeom prst="rect">
            <a:avLst/>
          </a:prstGeom>
        </p:spPr>
      </p:pic>
      <p:pic>
        <p:nvPicPr>
          <p:cNvPr id="24" name="Picture 23" descr="wachter2.pdf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560" t="11462" r="6244" b="6067"/>
          <a:stretch/>
        </p:blipFill>
        <p:spPr>
          <a:xfrm>
            <a:off x="6686392" y="4804755"/>
            <a:ext cx="2034995" cy="1494973"/>
          </a:xfrm>
          <a:prstGeom prst="rect">
            <a:avLst/>
          </a:prstGeom>
        </p:spPr>
      </p:pic>
      <p:pic>
        <p:nvPicPr>
          <p:cNvPr id="25" name="Picture 24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3250" y="4868243"/>
            <a:ext cx="2918199" cy="737656"/>
          </a:xfrm>
          <a:prstGeom prst="rect">
            <a:avLst/>
          </a:prstGeom>
        </p:spPr>
      </p:pic>
      <p:pic>
        <p:nvPicPr>
          <p:cNvPr id="26" name="Picture 25" descr="latex-image-1.pd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1527" y="4070853"/>
            <a:ext cx="1184869" cy="324742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6740" y="5823856"/>
            <a:ext cx="3296299" cy="480786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4706" y="4275207"/>
            <a:ext cx="1415287" cy="240776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129" y="5382502"/>
            <a:ext cx="1206233" cy="72215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74985" y="2419667"/>
            <a:ext cx="221934" cy="23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149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716" y="0"/>
            <a:ext cx="9261899" cy="1239838"/>
          </a:xfrm>
        </p:spPr>
        <p:txBody>
          <a:bodyPr>
            <a:normAutofit/>
          </a:bodyPr>
          <a:lstStyle/>
          <a:p>
            <a:r>
              <a:rPr lang="en-US" dirty="0" smtClean="0"/>
              <a:t>Three big laws: </a:t>
            </a:r>
            <a:r>
              <a:rPr lang="en-US" dirty="0" err="1" smtClean="0"/>
              <a:t>Toeplitz+boundary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34936" y="5431882"/>
            <a:ext cx="504497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That’s pretty special!</a:t>
            </a:r>
          </a:p>
          <a:p>
            <a:r>
              <a:rPr lang="en-US" dirty="0" smtClean="0"/>
              <a:t>Corresponds to 2</a:t>
            </a:r>
            <a:r>
              <a:rPr lang="en-US" baseline="30000" dirty="0" smtClean="0"/>
              <a:t>nd</a:t>
            </a:r>
            <a:r>
              <a:rPr lang="en-US" dirty="0" smtClean="0"/>
              <a:t> order differences with boundary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60" y="1155453"/>
            <a:ext cx="4190259" cy="284504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3744" y="40005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Anshelevich</a:t>
            </a:r>
            <a:r>
              <a:rPr lang="en-US" dirty="0" smtClean="0"/>
              <a:t>,</a:t>
            </a:r>
            <a:r>
              <a:rPr lang="pl-PL" dirty="0"/>
              <a:t> </a:t>
            </a:r>
            <a:r>
              <a:rPr lang="pl-PL" dirty="0" err="1" smtClean="0"/>
              <a:t>Młotkowski</a:t>
            </a:r>
            <a:endParaRPr lang="pl-PL" dirty="0" smtClean="0"/>
          </a:p>
          <a:p>
            <a:r>
              <a:rPr lang="pl-PL" dirty="0" smtClean="0"/>
              <a:t>(2010) (</a:t>
            </a:r>
            <a:r>
              <a:rPr lang="pl-PL" dirty="0" err="1" smtClean="0"/>
              <a:t>Free</a:t>
            </a:r>
            <a:r>
              <a:rPr lang="pl-PL" dirty="0" smtClean="0"/>
              <a:t> </a:t>
            </a:r>
            <a:r>
              <a:rPr lang="pl-PL" dirty="0" err="1" smtClean="0"/>
              <a:t>Meixner</a:t>
            </a:r>
            <a:r>
              <a:rPr lang="pl-PL" dirty="0" smtClean="0"/>
              <a:t>)</a:t>
            </a:r>
            <a:endParaRPr lang="en-US" dirty="0"/>
          </a:p>
          <a:p>
            <a:r>
              <a:rPr lang="en-US" dirty="0" smtClean="0"/>
              <a:t>E, </a:t>
            </a:r>
            <a:r>
              <a:rPr lang="en-US" dirty="0" err="1" smtClean="0"/>
              <a:t>Dubbs</a:t>
            </a:r>
            <a:r>
              <a:rPr lang="en-US" dirty="0" smtClean="0"/>
              <a:t> (2014)</a:t>
            </a:r>
            <a:endParaRPr lang="en-US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296669"/>
              </p:ext>
            </p:extLst>
          </p:nvPr>
        </p:nvGraphicFramePr>
        <p:xfrm>
          <a:off x="4754581" y="1092200"/>
          <a:ext cx="4033819" cy="4857149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006809"/>
                <a:gridCol w="1644243"/>
                <a:gridCol w="1382767"/>
              </a:tblGrid>
              <a:tr h="61167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Equilibrium</a:t>
                      </a:r>
                      <a:r>
                        <a:rPr lang="en-US" baseline="0" dirty="0" smtClean="0"/>
                        <a:t> Measure</a:t>
                      </a:r>
                      <a:endParaRPr lang="en-US" dirty="0" smtClean="0"/>
                    </a:p>
                  </a:txBody>
                  <a:tcPr/>
                </a:tc>
              </a:tr>
              <a:tr h="1198349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Hermite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Semicircle</a:t>
                      </a:r>
                      <a:r>
                        <a:rPr lang="en-US" baseline="0" dirty="0" smtClean="0"/>
                        <a:t> Law</a:t>
                      </a:r>
                      <a:endParaRPr lang="en-US" dirty="0" smtClean="0"/>
                    </a:p>
                    <a:p>
                      <a:pPr algn="ctr"/>
                      <a:r>
                        <a:rPr lang="en-US" baseline="0" dirty="0" smtClean="0"/>
                        <a:t> 1955</a:t>
                      </a:r>
                    </a:p>
                    <a:p>
                      <a:pPr algn="ctr"/>
                      <a:r>
                        <a:rPr lang="en-US" baseline="0" dirty="0" smtClean="0"/>
                        <a:t>Free CLT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x=a</a:t>
                      </a:r>
                    </a:p>
                    <a:p>
                      <a:pPr algn="ctr"/>
                      <a:r>
                        <a:rPr lang="en-US" dirty="0" smtClean="0"/>
                        <a:t>y=b</a:t>
                      </a:r>
                      <a:endParaRPr lang="en-US" dirty="0"/>
                    </a:p>
                  </a:txBody>
                  <a:tcPr/>
                </a:tc>
              </a:tr>
              <a:tr h="1555681">
                <a:tc>
                  <a:txBody>
                    <a:bodyPr/>
                    <a:lstStyle/>
                    <a:p>
                      <a:pPr algn="ctr" rtl="0"/>
                      <a:r>
                        <a:rPr lang="en-US" dirty="0" err="1" smtClean="0"/>
                        <a:t>Laguerre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Marcenko-Pastur</a:t>
                      </a:r>
                      <a:r>
                        <a:rPr lang="en-US" baseline="0" dirty="0" smtClean="0"/>
                        <a:t> Law</a:t>
                      </a:r>
                    </a:p>
                    <a:p>
                      <a:pPr algn="ctr" rtl="0"/>
                      <a:r>
                        <a:rPr lang="en-US" baseline="0" dirty="0" smtClean="0"/>
                        <a:t>1967</a:t>
                      </a:r>
                    </a:p>
                    <a:p>
                      <a:pPr algn="ctr" rtl="0"/>
                      <a:r>
                        <a:rPr lang="en-US" baseline="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x=parameter</a:t>
                      </a:r>
                    </a:p>
                    <a:p>
                      <a:pPr algn="ctr"/>
                      <a:r>
                        <a:rPr lang="en-US" dirty="0" smtClean="0"/>
                        <a:t>y=b</a:t>
                      </a:r>
                      <a:endParaRPr lang="en-US" dirty="0"/>
                    </a:p>
                  </a:txBody>
                  <a:tcPr/>
                </a:tc>
              </a:tr>
              <a:tr h="125383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Jacobi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Wachter</a:t>
                      </a:r>
                      <a:r>
                        <a:rPr lang="en-US" baseline="0" dirty="0" smtClean="0"/>
                        <a:t> Law </a:t>
                      </a:r>
                    </a:p>
                    <a:p>
                      <a:pPr algn="ctr"/>
                      <a:r>
                        <a:rPr lang="en-US" baseline="0" dirty="0" smtClean="0"/>
                        <a:t>1980</a:t>
                      </a:r>
                    </a:p>
                    <a:p>
                      <a:pPr algn="ctr"/>
                      <a:endParaRPr lang="en-US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n-US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x=parameter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y=parameter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958777" y="3782281"/>
            <a:ext cx="1370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Free Poisson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859987" y="5037284"/>
            <a:ext cx="1475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Free Binomial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1580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8515350" cy="1325563"/>
          </a:xfrm>
        </p:spPr>
        <p:txBody>
          <a:bodyPr/>
          <a:lstStyle/>
          <a:p>
            <a:r>
              <a:rPr lang="en-US" dirty="0" smtClean="0"/>
              <a:t>Example </a:t>
            </a:r>
            <a:r>
              <a:rPr lang="en-US" dirty="0" err="1" smtClean="0"/>
              <a:t>Chebfun</a:t>
            </a:r>
            <a:r>
              <a:rPr lang="en-US" dirty="0" smtClean="0"/>
              <a:t> </a:t>
            </a:r>
            <a:r>
              <a:rPr lang="en-US" dirty="0" err="1" smtClean="0"/>
              <a:t>Lanczos</a:t>
            </a:r>
            <a:r>
              <a:rPr lang="en-US" dirty="0" smtClean="0"/>
              <a:t> Run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2015" y="928902"/>
            <a:ext cx="5060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Verbatim from </a:t>
            </a:r>
            <a:r>
              <a:rPr lang="en-US" dirty="0" smtClean="0"/>
              <a:t>Pedro </a:t>
            </a:r>
            <a:r>
              <a:rPr lang="en-US" dirty="0" err="1" smtClean="0"/>
              <a:t>Gonnet’s</a:t>
            </a:r>
            <a:r>
              <a:rPr lang="en-US" dirty="0" smtClean="0"/>
              <a:t> November 2011 Run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87" y="1446264"/>
            <a:ext cx="4133969" cy="3621541"/>
          </a:xfrm>
          <a:prstGeom prst="rect">
            <a:avLst/>
          </a:prstGeom>
          <a:ln>
            <a:solidFill>
              <a:srgbClr val="000000"/>
            </a:solidFill>
          </a:ln>
        </p:spPr>
      </p:pic>
      <p:cxnSp>
        <p:nvCxnSpPr>
          <p:cNvPr id="7" name="Straight Connector 6"/>
          <p:cNvCxnSpPr/>
          <p:nvPr/>
        </p:nvCxnSpPr>
        <p:spPr>
          <a:xfrm flipV="1">
            <a:off x="552667" y="2140002"/>
            <a:ext cx="4150885" cy="1175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52200" y="3421170"/>
            <a:ext cx="4150885" cy="1175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4347" y="5194029"/>
            <a:ext cx="3969653" cy="1663971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2457605" y="5091323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Lanczos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7068" y="1405556"/>
            <a:ext cx="3816456" cy="804996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1793" y="2451585"/>
            <a:ext cx="3928683" cy="789466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5312" y="3656120"/>
            <a:ext cx="3854799" cy="777798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7699111" y="4515170"/>
            <a:ext cx="14448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Thanks to</a:t>
            </a:r>
          </a:p>
          <a:p>
            <a:r>
              <a:rPr lang="en-US" dirty="0" smtClean="0"/>
              <a:t>Bernie Wang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/>
          <a:srcRect r="5791"/>
          <a:stretch/>
        </p:blipFill>
        <p:spPr>
          <a:xfrm>
            <a:off x="1144925" y="5473700"/>
            <a:ext cx="4017226" cy="1384300"/>
          </a:xfrm>
          <a:prstGeom prst="rect">
            <a:avLst/>
          </a:prstGeom>
          <a:ln>
            <a:solidFill>
              <a:srgbClr val="000000"/>
            </a:solidFill>
          </a:ln>
        </p:spPr>
      </p:pic>
      <p:cxnSp>
        <p:nvCxnSpPr>
          <p:cNvPr id="17" name="Straight Connector 16"/>
          <p:cNvCxnSpPr/>
          <p:nvPr/>
        </p:nvCxnSpPr>
        <p:spPr>
          <a:xfrm>
            <a:off x="5056319" y="1516816"/>
            <a:ext cx="3445352" cy="5879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997057" y="1633942"/>
            <a:ext cx="3445352" cy="5879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984831" y="1762826"/>
            <a:ext cx="2529094" cy="4359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561951" y="1469781"/>
            <a:ext cx="2703141" cy="46897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950021" y="2504034"/>
            <a:ext cx="3445352" cy="5879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890759" y="2621160"/>
            <a:ext cx="3445352" cy="5879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796224" y="2750042"/>
            <a:ext cx="2529094" cy="4359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455653" y="2456999"/>
            <a:ext cx="3116571" cy="5531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973072" y="3702896"/>
            <a:ext cx="3445352" cy="5879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913810" y="3820022"/>
            <a:ext cx="3445352" cy="5879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866307" y="3984180"/>
            <a:ext cx="2529094" cy="4359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478704" y="3655861"/>
            <a:ext cx="2703141" cy="46897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Process 33"/>
          <p:cNvSpPr/>
          <p:nvPr/>
        </p:nvSpPr>
        <p:spPr>
          <a:xfrm>
            <a:off x="4762344" y="2481038"/>
            <a:ext cx="305731" cy="188086"/>
          </a:xfrm>
          <a:prstGeom prst="flowChartProcess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35" name="Process 34"/>
          <p:cNvSpPr/>
          <p:nvPr/>
        </p:nvSpPr>
        <p:spPr>
          <a:xfrm>
            <a:off x="4832431" y="3679900"/>
            <a:ext cx="305731" cy="188086"/>
          </a:xfrm>
          <a:prstGeom prst="flowChartProcess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36" name="Process 35"/>
          <p:cNvSpPr/>
          <p:nvPr/>
        </p:nvSpPr>
        <p:spPr>
          <a:xfrm>
            <a:off x="4826555" y="3875215"/>
            <a:ext cx="305731" cy="130232"/>
          </a:xfrm>
          <a:prstGeom prst="flowChartProcess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37" name="Process 36"/>
          <p:cNvSpPr/>
          <p:nvPr/>
        </p:nvSpPr>
        <p:spPr>
          <a:xfrm>
            <a:off x="5689904" y="3690749"/>
            <a:ext cx="330643" cy="189473"/>
          </a:xfrm>
          <a:prstGeom prst="flowChartProcess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0268440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3200"/>
            <a:ext cx="7478027" cy="149191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dirty="0" smtClean="0"/>
              <a:t>Why are </a:t>
            </a:r>
            <a:r>
              <a:rPr lang="en-US" sz="5300" b="1" dirty="0" smtClean="0"/>
              <a:t/>
            </a:r>
            <a:br>
              <a:rPr lang="en-US" sz="5300" b="1" dirty="0" smtClean="0"/>
            </a:br>
            <a:r>
              <a:rPr lang="en-US" sz="5300" b="1" dirty="0" err="1" smtClean="0"/>
              <a:t>Hermite</a:t>
            </a:r>
            <a:r>
              <a:rPr lang="en-US" sz="5300" b="1" dirty="0" smtClean="0"/>
              <a:t>, </a:t>
            </a:r>
            <a:r>
              <a:rPr lang="en-US" sz="5300" b="1" dirty="0" err="1" smtClean="0"/>
              <a:t>Laguerre</a:t>
            </a:r>
            <a:r>
              <a:rPr lang="en-US" sz="5300" b="1" dirty="0" smtClean="0"/>
              <a:t>, Jacobi</a:t>
            </a:r>
            <a:br>
              <a:rPr lang="en-US" sz="5300" b="1" dirty="0" smtClean="0"/>
            </a:br>
            <a:r>
              <a:rPr lang="en-US" sz="5300" dirty="0" smtClean="0"/>
              <a:t>all over mathematics?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I’m still wondering.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746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60400"/>
            <a:ext cx="8534400" cy="12398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Varying Inconsistent Definitions of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Classical Orthogonal Polynomials</a:t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32648"/>
            <a:ext cx="8228668" cy="467541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en-US" dirty="0" err="1" smtClean="0"/>
              <a:t>Hermite</a:t>
            </a:r>
            <a:r>
              <a:rPr lang="en-US" dirty="0" smtClean="0"/>
              <a:t>, Laguerre, and Jacobi Polynomials 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“There is no generally accepted definition of classical orthogonal polynomials, but …” (Walter </a:t>
            </a:r>
            <a:r>
              <a:rPr lang="en-US" dirty="0" err="1" smtClean="0"/>
              <a:t>Gautschi</a:t>
            </a:r>
            <a:r>
              <a:rPr lang="en-US" dirty="0" smtClean="0"/>
              <a:t>)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Orthogonal polynomials whose derivatives are also orthogonal polynomials (Wikipedia: </a:t>
            </a:r>
            <a:r>
              <a:rPr lang="en-US" dirty="0" err="1" smtClean="0"/>
              <a:t>Honine</a:t>
            </a:r>
            <a:r>
              <a:rPr lang="en-US" dirty="0" smtClean="0"/>
              <a:t>, Hahn)</a:t>
            </a:r>
          </a:p>
          <a:p>
            <a:pPr>
              <a:lnSpc>
                <a:spcPct val="100000"/>
              </a:lnSpc>
            </a:pPr>
            <a:r>
              <a:rPr lang="en-US" dirty="0" err="1" smtClean="0"/>
              <a:t>Hermite</a:t>
            </a:r>
            <a:r>
              <a:rPr lang="en-US" dirty="0" smtClean="0"/>
              <a:t>, </a:t>
            </a:r>
            <a:r>
              <a:rPr lang="en-US" dirty="0" err="1" smtClean="0"/>
              <a:t>Laguerre</a:t>
            </a:r>
            <a:r>
              <a:rPr lang="en-US" i="1" dirty="0" smtClean="0"/>
              <a:t>, Bessel, </a:t>
            </a:r>
            <a:r>
              <a:rPr lang="en-US" dirty="0" smtClean="0"/>
              <a:t>and Jacobi … are called collectively the “classical orthogonal polynomials </a:t>
            </a:r>
            <a:r>
              <a:rPr lang="en-US" dirty="0"/>
              <a:t> </a:t>
            </a:r>
            <a:r>
              <a:rPr lang="en-US" dirty="0" smtClean="0"/>
              <a:t>(L. </a:t>
            </a:r>
            <a:r>
              <a:rPr lang="en-US" dirty="0" err="1" smtClean="0"/>
              <a:t>Miranian</a:t>
            </a:r>
            <a:r>
              <a:rPr lang="en-US" dirty="0" smtClean="0"/>
              <a:t>)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Orthogonal Polynomials that are </a:t>
            </a:r>
            <a:r>
              <a:rPr lang="en-US" dirty="0" err="1" smtClean="0"/>
              <a:t>eigenfunctions</a:t>
            </a:r>
            <a:r>
              <a:rPr lang="en-US" dirty="0" smtClean="0"/>
              <a:t> of a fixed 2</a:t>
            </a:r>
            <a:r>
              <a:rPr lang="en-US" baseline="30000" dirty="0" smtClean="0"/>
              <a:t>nd</a:t>
            </a:r>
            <a:r>
              <a:rPr lang="en-US" dirty="0" smtClean="0"/>
              <a:t>-order linear differential operator  (</a:t>
            </a:r>
            <a:r>
              <a:rPr lang="en-US" dirty="0" err="1" smtClean="0"/>
              <a:t>Bochner</a:t>
            </a:r>
            <a:r>
              <a:rPr lang="en-US" dirty="0" smtClean="0"/>
              <a:t>, </a:t>
            </a:r>
            <a:r>
              <a:rPr lang="en-US" dirty="0" err="1" smtClean="0"/>
              <a:t>Grünbaum,Haine</a:t>
            </a:r>
            <a:r>
              <a:rPr lang="en-US" dirty="0" smtClean="0"/>
              <a:t>)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All polynomials in the </a:t>
            </a:r>
            <a:r>
              <a:rPr lang="en-US" dirty="0" err="1" smtClean="0"/>
              <a:t>Askey</a:t>
            </a:r>
            <a:r>
              <a:rPr lang="en-US" dirty="0" smtClean="0"/>
              <a:t> scheme</a:t>
            </a:r>
            <a:endParaRPr lang="en-US" dirty="0"/>
          </a:p>
          <a:p>
            <a:pPr>
              <a:lnSpc>
                <a:spcPct val="100000"/>
              </a:lnSpc>
            </a:pPr>
            <a:endParaRPr lang="en-US" dirty="0" smtClean="0"/>
          </a:p>
          <a:p>
            <a:pPr>
              <a:lnSpc>
                <a:spcPct val="1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948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4558" y="464832"/>
            <a:ext cx="5264058" cy="61196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40379" y="5943599"/>
            <a:ext cx="3211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chart from </a:t>
            </a:r>
            <a:r>
              <a:rPr lang="en-US" dirty="0" err="1" smtClean="0"/>
              <a:t>Temme</a:t>
            </a:r>
            <a:r>
              <a:rPr lang="en-US" dirty="0" smtClean="0"/>
              <a:t>, et. al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 bwMode="auto">
          <a:xfrm>
            <a:off x="3260558" y="5822482"/>
            <a:ext cx="990600" cy="761999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1888958" y="4679482"/>
            <a:ext cx="990600" cy="761999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650958" y="3460282"/>
            <a:ext cx="990600" cy="761999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96613" y="645926"/>
            <a:ext cx="23051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/>
              <a:t>Askey</a:t>
            </a:r>
            <a:r>
              <a:rPr lang="en-US" sz="2800" b="1" dirty="0" smtClean="0"/>
              <a:t> Scheme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444803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7107237" cy="1239838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Hermite</a:t>
            </a:r>
            <a:r>
              <a:rPr lang="en-US" dirty="0" smtClean="0"/>
              <a:t>, </a:t>
            </a:r>
            <a:r>
              <a:rPr lang="en-US" dirty="0" err="1" smtClean="0"/>
              <a:t>Laguerre</a:t>
            </a:r>
            <a:r>
              <a:rPr lang="en-US" dirty="0" smtClean="0"/>
              <a:t>, and Jacobi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524773" y="1917778"/>
            <a:ext cx="2125231" cy="3226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156" y="1556208"/>
            <a:ext cx="7221538" cy="3678409"/>
          </a:xfrm>
        </p:spPr>
      </p:pic>
      <p:sp>
        <p:nvSpPr>
          <p:cNvPr id="7" name="TextBox 6"/>
          <p:cNvSpPr txBox="1"/>
          <p:nvPr/>
        </p:nvSpPr>
        <p:spPr>
          <a:xfrm>
            <a:off x="1219200" y="5528102"/>
            <a:ext cx="15182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Hermite</a:t>
            </a:r>
            <a:endParaRPr lang="en-US" dirty="0" smtClean="0"/>
          </a:p>
          <a:p>
            <a:pPr algn="ctr"/>
            <a:r>
              <a:rPr lang="en-US" dirty="0" smtClean="0"/>
              <a:t>1822-1901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0" y="5528102"/>
            <a:ext cx="15182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Laguerre</a:t>
            </a:r>
            <a:endParaRPr lang="en-US" dirty="0" smtClean="0"/>
          </a:p>
          <a:p>
            <a:pPr algn="ctr"/>
            <a:r>
              <a:rPr lang="en-US" dirty="0" smtClean="0"/>
              <a:t>1834-1886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24600" y="5528102"/>
            <a:ext cx="15182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Jacobi</a:t>
            </a:r>
          </a:p>
          <a:p>
            <a:pPr algn="ctr"/>
            <a:r>
              <a:rPr lang="en-US" dirty="0" smtClean="0"/>
              <a:t>1804-1851</a:t>
            </a:r>
          </a:p>
        </p:txBody>
      </p:sp>
    </p:spTree>
    <p:extLst>
      <p:ext uri="{BB962C8B-B14F-4D97-AF65-F5344CB8AC3E}">
        <p14:creationId xmlns:p14="http://schemas.microsoft.com/office/powerpoint/2010/main" val="29127697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differential operator has the form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where Q(x) is (at most) quadratic and L(x) is linear</a:t>
            </a:r>
          </a:p>
          <a:p>
            <a:r>
              <a:rPr lang="en-US" dirty="0" smtClean="0"/>
              <a:t>Possess a Rodrigues formula (W(x)=weight)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Pearson equation for the weight function itself: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534400" cy="12398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Varying Inconsistent Definitions of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Classical Orthogonal Polynomials</a:t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2381581"/>
            <a:ext cx="5721817" cy="46201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7350" y="4041228"/>
            <a:ext cx="6354497" cy="938098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2337" y="5669451"/>
            <a:ext cx="4512855" cy="83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673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Yet more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155842" cy="4351338"/>
          </a:xfrm>
        </p:spPr>
        <p:txBody>
          <a:bodyPr/>
          <a:lstStyle/>
          <a:p>
            <a:r>
              <a:rPr lang="en-US" dirty="0" err="1" smtClean="0"/>
              <a:t>Sheffer</a:t>
            </a:r>
            <a:r>
              <a:rPr lang="en-US" dirty="0" smtClean="0"/>
              <a:t> sequence (               </a:t>
            </a:r>
            <a:r>
              <a:rPr lang="en-US" baseline="-25000" dirty="0" smtClean="0"/>
              <a:t>             </a:t>
            </a:r>
            <a:r>
              <a:rPr lang="en-US" dirty="0" smtClean="0"/>
              <a:t>for linear operator Q)</a:t>
            </a:r>
          </a:p>
          <a:p>
            <a:pPr lvl="1"/>
            <a:r>
              <a:rPr lang="en-US" dirty="0" err="1" smtClean="0"/>
              <a:t>Hermite</a:t>
            </a:r>
            <a:r>
              <a:rPr lang="en-US" dirty="0" smtClean="0"/>
              <a:t>, </a:t>
            </a:r>
            <a:r>
              <a:rPr lang="en-US" dirty="0" err="1" smtClean="0"/>
              <a:t>Laguerre</a:t>
            </a:r>
            <a:r>
              <a:rPr lang="en-US" dirty="0" smtClean="0"/>
              <a:t>, and Jacobi are </a:t>
            </a:r>
            <a:r>
              <a:rPr lang="en-US" dirty="0" err="1" smtClean="0"/>
              <a:t>Sheffer</a:t>
            </a:r>
            <a:endParaRPr lang="en-US" dirty="0" smtClean="0"/>
          </a:p>
          <a:p>
            <a:pPr lvl="1"/>
            <a:r>
              <a:rPr lang="en-US" dirty="0" smtClean="0"/>
              <a:t>not sure what other orthogonal polynomials are </a:t>
            </a:r>
            <a:r>
              <a:rPr lang="en-US" dirty="0" err="1" smtClean="0"/>
              <a:t>Sheffer</a:t>
            </a:r>
            <a:endParaRPr lang="en-US" dirty="0" smtClean="0"/>
          </a:p>
          <a:p>
            <a:r>
              <a:rPr lang="en-US" dirty="0" err="1" smtClean="0"/>
              <a:t>Appell</a:t>
            </a:r>
            <a:r>
              <a:rPr lang="en-US" dirty="0" smtClean="0"/>
              <a:t> Sequence                           must be </a:t>
            </a:r>
            <a:r>
              <a:rPr lang="en-US" dirty="0" err="1" smtClean="0"/>
              <a:t>Sheffer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Hermite</a:t>
            </a:r>
            <a:r>
              <a:rPr lang="en-US" dirty="0" smtClean="0"/>
              <a:t> (not any other orthogonal polynomial)</a:t>
            </a:r>
          </a:p>
          <a:p>
            <a:pPr lvl="1"/>
            <a:endParaRPr lang="en-US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4909" y="1911592"/>
            <a:ext cx="1812672" cy="291796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050" y="3064190"/>
            <a:ext cx="1937207" cy="65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575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the definitions are formulaic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418089"/>
          </a:xfrm>
        </p:spPr>
        <p:txBody>
          <a:bodyPr/>
          <a:lstStyle/>
          <a:p>
            <a:r>
              <a:rPr lang="en-US" dirty="0" smtClean="0"/>
              <a:t>Formulas are concrete, useful, and departure points for many properties, but they don’t feel like they explain a mathematical core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206620" y="3335198"/>
            <a:ext cx="5339588" cy="2180705"/>
          </a:xfrm>
          <a:prstGeom prst="rect">
            <a:avLst/>
          </a:prstGeom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</a:defRPr>
            </a:lvl2pPr>
            <a:lvl3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</a:defRPr>
            </a:lvl3pPr>
            <a:lvl4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</a:defRPr>
            </a:lvl4pPr>
            <a:lvl5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</a:defRPr>
            </a:lvl5pPr>
            <a:lvl6pPr marL="457200"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</a:defRPr>
            </a:lvl6pPr>
            <a:lvl7pPr marL="914400"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</a:defRPr>
            </a:lvl7pPr>
            <a:lvl8pPr marL="1371600"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</a:defRPr>
            </a:lvl8pPr>
            <a:lvl9pPr marL="1828800"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</a:defRPr>
            </a:lvl9pPr>
          </a:lstStyle>
          <a:p>
            <a:pPr algn="ctr"/>
            <a:r>
              <a:rPr lang="en-US" kern="0" dirty="0" smtClean="0"/>
              <a:t>Where else might we look?</a:t>
            </a:r>
          </a:p>
          <a:p>
            <a:pPr algn="ctr"/>
            <a:r>
              <a:rPr lang="en-US" kern="0" dirty="0" smtClean="0"/>
              <a:t>Anything more structural?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89714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107237" cy="1239838"/>
          </a:xfrm>
        </p:spPr>
        <p:txBody>
          <a:bodyPr/>
          <a:lstStyle/>
          <a:p>
            <a:r>
              <a:rPr lang="en-US" dirty="0" smtClean="0"/>
              <a:t>A View towards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95065"/>
            <a:ext cx="7221538" cy="528784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 err="1" smtClean="0"/>
              <a:t>Hermite</a:t>
            </a:r>
            <a:r>
              <a:rPr lang="en-US" dirty="0" smtClean="0"/>
              <a:t>: Symmetric </a:t>
            </a:r>
            <a:r>
              <a:rPr lang="en-US" dirty="0" err="1" smtClean="0"/>
              <a:t>Eigenproblem</a:t>
            </a:r>
            <a:r>
              <a:rPr lang="en-US" dirty="0" smtClean="0"/>
              <a:t>: 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n-US" dirty="0" smtClean="0"/>
              <a:t>     </a:t>
            </a:r>
            <a:r>
              <a:rPr lang="en-US" b="1" dirty="0" smtClean="0"/>
              <a:t>(</a:t>
            </a:r>
            <a:r>
              <a:rPr lang="en-US" b="1" dirty="0" err="1" smtClean="0"/>
              <a:t>Sym</a:t>
            </a:r>
            <a:r>
              <a:rPr lang="en-US" b="1" dirty="0" smtClean="0"/>
              <a:t> Matrices)/(Orthogonal matrices)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n-US" dirty="0"/>
              <a:t>	</a:t>
            </a:r>
            <a:r>
              <a:rPr lang="en-US" dirty="0" smtClean="0"/>
              <a:t>                               </a:t>
            </a:r>
            <a:r>
              <a:rPr lang="en-US" dirty="0" smtClean="0">
                <a:sym typeface="Mathematica1"/>
              </a:rPr>
              <a:t>(Eigenvalues     )</a:t>
            </a:r>
            <a:endParaRPr lang="en-US" dirty="0" smtClean="0"/>
          </a:p>
          <a:p>
            <a:pPr>
              <a:lnSpc>
                <a:spcPct val="110000"/>
              </a:lnSpc>
            </a:pPr>
            <a:r>
              <a:rPr lang="en-US" dirty="0" err="1" smtClean="0"/>
              <a:t>Laguerre</a:t>
            </a:r>
            <a:r>
              <a:rPr lang="en-US" dirty="0" smtClean="0"/>
              <a:t>: SVD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b="1" dirty="0" smtClean="0"/>
              <a:t> (</a:t>
            </a:r>
            <a:r>
              <a:rPr lang="en-US" b="1" dirty="0" err="1" smtClean="0"/>
              <a:t>Orthogonals</a:t>
            </a:r>
            <a:r>
              <a:rPr lang="en-US" b="1" dirty="0" smtClean="0"/>
              <a:t>) \ (m x n matrices) / (</a:t>
            </a:r>
            <a:r>
              <a:rPr lang="en-US" b="1" dirty="0" err="1" smtClean="0"/>
              <a:t>Orthogonals</a:t>
            </a:r>
            <a:r>
              <a:rPr lang="en-US" b="1" dirty="0" smtClean="0"/>
              <a:t>)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</a:t>
            </a:r>
            <a:r>
              <a:rPr lang="en-US" dirty="0" smtClean="0">
                <a:sym typeface="Mathematica1"/>
              </a:rPr>
              <a:t>(Singular Values       )</a:t>
            </a:r>
            <a:endParaRPr lang="en-US" dirty="0" smtClean="0"/>
          </a:p>
          <a:p>
            <a:pPr>
              <a:lnSpc>
                <a:spcPct val="110000"/>
              </a:lnSpc>
            </a:pPr>
            <a:r>
              <a:rPr lang="en-US" dirty="0" smtClean="0"/>
              <a:t>Jacobi: GSVD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n-US" b="1" dirty="0" smtClean="0"/>
              <a:t>(</a:t>
            </a:r>
            <a:r>
              <a:rPr lang="en-US" b="1" dirty="0" err="1" smtClean="0"/>
              <a:t>Grassmann</a:t>
            </a:r>
            <a:r>
              <a:rPr lang="en-US" b="1" dirty="0" smtClean="0"/>
              <a:t> Manifold)/(</a:t>
            </a:r>
            <a:r>
              <a:rPr lang="en-US" b="1" dirty="0" err="1" smtClean="0"/>
              <a:t>Stiefel</a:t>
            </a:r>
            <a:r>
              <a:rPr lang="en-US" b="1" dirty="0" smtClean="0"/>
              <a:t> m1 x  </a:t>
            </a:r>
            <a:r>
              <a:rPr lang="en-US" b="1" dirty="0" err="1" smtClean="0"/>
              <a:t>Stiefel</a:t>
            </a:r>
            <a:r>
              <a:rPr lang="en-US" b="1" dirty="0" smtClean="0"/>
              <a:t> m2)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(Cosine/Sine pairs            )</a:t>
            </a:r>
          </a:p>
          <a:p>
            <a:pPr>
              <a:lnSpc>
                <a:spcPct val="110000"/>
              </a:lnSpc>
            </a:pPr>
            <a:endParaRPr lang="en-US" dirty="0" smtClean="0"/>
          </a:p>
          <a:p>
            <a:pPr marL="0" indent="0">
              <a:lnSpc>
                <a:spcPct val="110000"/>
              </a:lnSpc>
              <a:buNone/>
            </a:pPr>
            <a:endParaRPr lang="en-US" dirty="0"/>
          </a:p>
          <a:p>
            <a:pPr marL="0" indent="0">
              <a:lnSpc>
                <a:spcPct val="110000"/>
              </a:lnSpc>
              <a:buNone/>
            </a:pP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832093" y="2592754"/>
            <a:ext cx="6629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846015" y="4118707"/>
            <a:ext cx="6629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1816956" y="6017919"/>
            <a:ext cx="47209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</a:rPr>
              <a:t>KAK</a:t>
            </a:r>
            <a:r>
              <a:rPr lang="en-US" sz="4000" dirty="0" smtClean="0">
                <a:solidFill>
                  <a:srgbClr val="FF0000"/>
                </a:solidFill>
              </a:rPr>
              <a:t> Decompositions?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1523" y="2118879"/>
            <a:ext cx="219459" cy="257625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7268" y="2151627"/>
            <a:ext cx="1463932" cy="338536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2763" y="3631723"/>
            <a:ext cx="1468438" cy="275890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6321" y="5166875"/>
            <a:ext cx="1981321" cy="762721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5469" y="3669132"/>
            <a:ext cx="229470" cy="259401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9068" y="5177601"/>
            <a:ext cx="641596" cy="32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777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60207"/>
            <a:ext cx="7886700" cy="1325563"/>
          </a:xfrm>
        </p:spPr>
        <p:txBody>
          <a:bodyPr/>
          <a:lstStyle/>
          <a:p>
            <a:r>
              <a:rPr lang="en-US" dirty="0" smtClean="0"/>
              <a:t>Homogeneous Spaces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649" y="1751798"/>
            <a:ext cx="7221538" cy="3582202"/>
          </a:xfrm>
        </p:spPr>
        <p:txBody>
          <a:bodyPr/>
          <a:lstStyle/>
          <a:p>
            <a:r>
              <a:rPr lang="en-US" dirty="0" smtClean="0"/>
              <a:t>Take a Lie Group and quotient out a subgroup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subgroup is itself an open subgroup of the fixed points of an involution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066799" y="2731222"/>
            <a:ext cx="7107237" cy="12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</a:defRPr>
            </a:lvl2pPr>
            <a:lvl3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</a:defRPr>
            </a:lvl3pPr>
            <a:lvl4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</a:defRPr>
            </a:lvl4pPr>
            <a:lvl5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</a:defRPr>
            </a:lvl5pPr>
            <a:lvl6pPr marL="457200"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</a:defRPr>
            </a:lvl6pPr>
            <a:lvl7pPr marL="914400"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</a:defRPr>
            </a:lvl7pPr>
            <a:lvl8pPr marL="1371600"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</a:defRPr>
            </a:lvl8pPr>
            <a:lvl9pPr marL="1828800"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Symmetric Space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643163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126" y="381000"/>
            <a:ext cx="8768511" cy="4876800"/>
          </a:xfrm>
          <a:prstGeom prst="rect">
            <a:avLst/>
          </a:prstGeom>
          <a:solidFill>
            <a:srgbClr val="FFC000"/>
          </a:solidFill>
          <a:ln>
            <a:noFill/>
          </a:ln>
        </p:spPr>
      </p:pic>
      <p:sp>
        <p:nvSpPr>
          <p:cNvPr id="36" name="Title 1"/>
          <p:cNvSpPr txBox="1">
            <a:spLocks/>
          </p:cNvSpPr>
          <p:nvPr/>
        </p:nvSpPr>
        <p:spPr>
          <a:xfrm>
            <a:off x="840258" y="5273674"/>
            <a:ext cx="7107237" cy="1239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Symmetric Space Charts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996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126" y="381000"/>
            <a:ext cx="8768511" cy="4876800"/>
          </a:xfrm>
          <a:prstGeom prst="rect">
            <a:avLst/>
          </a:prstGeom>
          <a:solidFill>
            <a:srgbClr val="FFC000"/>
          </a:solidFill>
          <a:ln>
            <a:noFill/>
          </a:ln>
        </p:spPr>
      </p:pic>
      <p:sp>
        <p:nvSpPr>
          <p:cNvPr id="6" name="Rectangle 5"/>
          <p:cNvSpPr/>
          <p:nvPr/>
        </p:nvSpPr>
        <p:spPr bwMode="auto">
          <a:xfrm>
            <a:off x="5867400" y="1219200"/>
            <a:ext cx="2286000" cy="1143000"/>
          </a:xfrm>
          <a:prstGeom prst="rect">
            <a:avLst/>
          </a:prstGeom>
          <a:solidFill>
            <a:srgbClr val="FFC000">
              <a:alpha val="4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5105400" y="758398"/>
            <a:ext cx="762000" cy="61320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Rectangle 9"/>
          <p:cNvSpPr/>
          <p:nvPr/>
        </p:nvSpPr>
        <p:spPr bwMode="auto">
          <a:xfrm>
            <a:off x="5204510" y="2362200"/>
            <a:ext cx="3558489" cy="1143000"/>
          </a:xfrm>
          <a:prstGeom prst="rect">
            <a:avLst/>
          </a:prstGeom>
          <a:solidFill>
            <a:srgbClr val="066DEA">
              <a:alpha val="4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795381" y="6202"/>
            <a:ext cx="1551143" cy="800100"/>
          </a:xfrm>
          <a:prstGeom prst="rect">
            <a:avLst/>
          </a:prstGeom>
          <a:solidFill>
            <a:srgbClr val="FFC000">
              <a:alpha val="4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Circular Ensembles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6553201" y="186898"/>
            <a:ext cx="1981199" cy="571500"/>
          </a:xfrm>
          <a:prstGeom prst="rect">
            <a:avLst/>
          </a:prstGeom>
          <a:solidFill>
            <a:srgbClr val="066DEA">
              <a:alpha val="4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Jacobi: m</a:t>
            </a:r>
            <a:r>
              <a:rPr lang="en-US" baseline="-25000" dirty="0"/>
              <a:t>1</a:t>
            </a:r>
            <a:r>
              <a:rPr lang="en-US" dirty="0" smtClean="0"/>
              <a:t>=n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8382000" y="758398"/>
            <a:ext cx="0" cy="160380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Rectangle 21"/>
          <p:cNvSpPr/>
          <p:nvPr/>
        </p:nvSpPr>
        <p:spPr bwMode="auto">
          <a:xfrm>
            <a:off x="5878033" y="4575544"/>
            <a:ext cx="2286000" cy="457200"/>
          </a:xfrm>
          <a:prstGeom prst="rect">
            <a:avLst/>
          </a:prstGeom>
          <a:solidFill>
            <a:srgbClr val="066DEA">
              <a:alpha val="4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latin typeface="Times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4419600" y="5241736"/>
            <a:ext cx="4179503" cy="571500"/>
          </a:xfrm>
          <a:prstGeom prst="rect">
            <a:avLst/>
          </a:prstGeom>
          <a:solidFill>
            <a:srgbClr val="066DEA">
              <a:alpha val="4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Jacobi: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</a:t>
            </a:r>
            <a:r>
              <a:rPr kumimoji="0" lang="el-G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β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=4, m</a:t>
            </a:r>
            <a:r>
              <a:rPr kumimoji="0" lang="en-US" sz="24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1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=½,1½, m</a:t>
            </a:r>
            <a:r>
              <a:rPr kumimoji="0" lang="en-US" sz="24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2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= ½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 flipH="1" flipV="1">
            <a:off x="8164033" y="4804144"/>
            <a:ext cx="370367" cy="43759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Rectangle 26"/>
          <p:cNvSpPr/>
          <p:nvPr/>
        </p:nvSpPr>
        <p:spPr bwMode="auto">
          <a:xfrm>
            <a:off x="76200" y="5288253"/>
            <a:ext cx="4179503" cy="571500"/>
          </a:xfrm>
          <a:prstGeom prst="rect">
            <a:avLst/>
          </a:prstGeom>
          <a:solidFill>
            <a:srgbClr val="066DEA">
              <a:alpha val="4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Jacobi: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</a:t>
            </a:r>
            <a:r>
              <a:rPr kumimoji="0" lang="el-G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β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=1,m</a:t>
            </a:r>
            <a:r>
              <a:rPr kumimoji="0" lang="en-US" sz="24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1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=n+1,m</a:t>
            </a:r>
            <a:r>
              <a:rPr kumimoji="0" lang="en-US" sz="24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2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=n+1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5867400" y="4198088"/>
            <a:ext cx="2286000" cy="377456"/>
          </a:xfrm>
          <a:prstGeom prst="rect">
            <a:avLst/>
          </a:prstGeom>
          <a:solidFill>
            <a:srgbClr val="066DEA">
              <a:alpha val="4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latin typeface="Times"/>
            </a:endParaRPr>
          </a:p>
        </p:txBody>
      </p:sp>
      <p:cxnSp>
        <p:nvCxnSpPr>
          <p:cNvPr id="29" name="Straight Arrow Connector 28"/>
          <p:cNvCxnSpPr>
            <a:endCxn id="28" idx="1"/>
          </p:cNvCxnSpPr>
          <p:nvPr/>
        </p:nvCxnSpPr>
        <p:spPr bwMode="auto">
          <a:xfrm flipV="1">
            <a:off x="3581400" y="4386816"/>
            <a:ext cx="2286000" cy="85492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Rectangle 30"/>
          <p:cNvSpPr/>
          <p:nvPr/>
        </p:nvSpPr>
        <p:spPr bwMode="auto">
          <a:xfrm>
            <a:off x="6400800" y="3505200"/>
            <a:ext cx="1371600" cy="692888"/>
          </a:xfrm>
          <a:prstGeom prst="rect">
            <a:avLst/>
          </a:prstGeom>
          <a:solidFill>
            <a:schemeClr val="bg1">
              <a:lumMod val="75000"/>
              <a:alpha val="49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latin typeface="Times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8153400" y="3597790"/>
            <a:ext cx="990600" cy="1206354"/>
          </a:xfrm>
          <a:prstGeom prst="rect">
            <a:avLst/>
          </a:prstGeom>
          <a:solidFill>
            <a:schemeClr val="bg1">
              <a:lumMod val="75000"/>
              <a:alpha val="49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dirty="0" err="1" smtClean="0">
                <a:latin typeface="Times"/>
              </a:rPr>
              <a:t>Haar</a:t>
            </a:r>
            <a:endParaRPr lang="en-US" dirty="0" smtClean="0">
              <a:latin typeface="Times"/>
            </a:endParaRPr>
          </a:p>
          <a:p>
            <a:pPr eaLnBrk="0" hangingPunct="0"/>
            <a:r>
              <a:rPr lang="en-US" dirty="0" smtClean="0">
                <a:latin typeface="Times"/>
              </a:rPr>
              <a:t>also</a:t>
            </a:r>
          </a:p>
          <a:p>
            <a:pPr eaLnBrk="0" hangingPunct="0"/>
            <a:r>
              <a:rPr lang="en-US" dirty="0" smtClean="0">
                <a:latin typeface="Times"/>
              </a:rPr>
              <a:t>Jacobi</a:t>
            </a:r>
          </a:p>
          <a:p>
            <a:pPr eaLnBrk="0" hangingPunct="0"/>
            <a:endParaRPr lang="en-US" dirty="0">
              <a:latin typeface="Times"/>
            </a:endParaRPr>
          </a:p>
        </p:txBody>
      </p:sp>
      <p:cxnSp>
        <p:nvCxnSpPr>
          <p:cNvPr id="35" name="Straight Arrow Connector 34"/>
          <p:cNvCxnSpPr>
            <a:endCxn id="31" idx="3"/>
          </p:cNvCxnSpPr>
          <p:nvPr/>
        </p:nvCxnSpPr>
        <p:spPr bwMode="auto">
          <a:xfrm flipH="1">
            <a:off x="7772400" y="3851642"/>
            <a:ext cx="381000" cy="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26" name="Rectangle 5125"/>
          <p:cNvSpPr/>
          <p:nvPr/>
        </p:nvSpPr>
        <p:spPr bwMode="auto">
          <a:xfrm>
            <a:off x="2286000" y="1219200"/>
            <a:ext cx="2209800" cy="1143000"/>
          </a:xfrm>
          <a:prstGeom prst="rect">
            <a:avLst/>
          </a:prstGeom>
          <a:solidFill>
            <a:srgbClr val="FF0000">
              <a:alpha val="4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latin typeface="Times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2743201" y="76200"/>
            <a:ext cx="1524908" cy="396448"/>
          </a:xfrm>
          <a:prstGeom prst="rect">
            <a:avLst/>
          </a:prstGeom>
          <a:solidFill>
            <a:srgbClr val="FF0000">
              <a:alpha val="4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dirty="0" err="1" smtClean="0">
                <a:latin typeface="Times"/>
              </a:rPr>
              <a:t>Hermite</a:t>
            </a:r>
            <a:endParaRPr lang="en-US" dirty="0">
              <a:latin typeface="Times"/>
            </a:endParaRPr>
          </a:p>
        </p:txBody>
      </p:sp>
      <p:cxnSp>
        <p:nvCxnSpPr>
          <p:cNvPr id="42" name="Straight Arrow Connector 41"/>
          <p:cNvCxnSpPr/>
          <p:nvPr/>
        </p:nvCxnSpPr>
        <p:spPr bwMode="auto">
          <a:xfrm flipH="1">
            <a:off x="3200400" y="472648"/>
            <a:ext cx="272040" cy="74655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131" name="Straight Connector 5130"/>
          <p:cNvCxnSpPr/>
          <p:nvPr/>
        </p:nvCxnSpPr>
        <p:spPr bwMode="auto">
          <a:xfrm>
            <a:off x="5105400" y="2362200"/>
            <a:ext cx="0" cy="1143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32" name="Rectangle 5131"/>
          <p:cNvSpPr/>
          <p:nvPr/>
        </p:nvSpPr>
        <p:spPr bwMode="auto">
          <a:xfrm>
            <a:off x="1752600" y="2362200"/>
            <a:ext cx="3352800" cy="1835888"/>
          </a:xfrm>
          <a:prstGeom prst="rect">
            <a:avLst/>
          </a:prstGeom>
          <a:solidFill>
            <a:srgbClr val="00B050">
              <a:alpha val="4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latin typeface="Times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411126" y="367267"/>
            <a:ext cx="2170383" cy="384043"/>
          </a:xfrm>
          <a:prstGeom prst="rect">
            <a:avLst/>
          </a:prstGeom>
          <a:solidFill>
            <a:srgbClr val="00B050">
              <a:alpha val="4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dirty="0" smtClean="0">
                <a:latin typeface="Times"/>
              </a:rPr>
              <a:t>What are these?</a:t>
            </a:r>
          </a:p>
        </p:txBody>
      </p:sp>
      <p:cxnSp>
        <p:nvCxnSpPr>
          <p:cNvPr id="50" name="Straight Arrow Connector 49"/>
          <p:cNvCxnSpPr/>
          <p:nvPr/>
        </p:nvCxnSpPr>
        <p:spPr bwMode="auto">
          <a:xfrm>
            <a:off x="1600200" y="806302"/>
            <a:ext cx="304800" cy="155589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Rectangle 29"/>
          <p:cNvSpPr/>
          <p:nvPr/>
        </p:nvSpPr>
        <p:spPr bwMode="auto">
          <a:xfrm>
            <a:off x="1714500" y="4198088"/>
            <a:ext cx="3352800" cy="771302"/>
          </a:xfrm>
          <a:prstGeom prst="rect">
            <a:avLst/>
          </a:prstGeom>
          <a:solidFill>
            <a:srgbClr val="00B050">
              <a:alpha val="4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latin typeface="Times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38986" y="1355150"/>
            <a:ext cx="2170383" cy="778450"/>
          </a:xfrm>
          <a:prstGeom prst="rect">
            <a:avLst/>
          </a:prstGeom>
          <a:solidFill>
            <a:srgbClr val="00B050">
              <a:alpha val="4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dirty="0" err="1" smtClean="0">
                <a:latin typeface="Times"/>
              </a:rPr>
              <a:t>Laguerre</a:t>
            </a:r>
            <a:r>
              <a:rPr lang="en-US" dirty="0" smtClean="0">
                <a:latin typeface="Times"/>
              </a:rPr>
              <a:t> I’m told?</a:t>
            </a:r>
          </a:p>
        </p:txBody>
      </p:sp>
      <p:cxnSp>
        <p:nvCxnSpPr>
          <p:cNvPr id="33" name="Straight Arrow Connector 32"/>
          <p:cNvCxnSpPr>
            <a:endCxn id="30" idx="1"/>
          </p:cNvCxnSpPr>
          <p:nvPr/>
        </p:nvCxnSpPr>
        <p:spPr bwMode="auto">
          <a:xfrm>
            <a:off x="411126" y="2133600"/>
            <a:ext cx="1303374" cy="245013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175885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126" y="381000"/>
            <a:ext cx="8768511" cy="4876800"/>
          </a:xfrm>
          <a:prstGeom prst="rect">
            <a:avLst/>
          </a:prstGeom>
          <a:solidFill>
            <a:srgbClr val="FFC000"/>
          </a:solidFill>
          <a:ln>
            <a:noFill/>
          </a:ln>
        </p:spPr>
      </p:pic>
      <p:sp>
        <p:nvSpPr>
          <p:cNvPr id="5126" name="Rectangle 5125"/>
          <p:cNvSpPr/>
          <p:nvPr/>
        </p:nvSpPr>
        <p:spPr bwMode="auto">
          <a:xfrm>
            <a:off x="2286000" y="1219200"/>
            <a:ext cx="6629400" cy="1143000"/>
          </a:xfrm>
          <a:prstGeom prst="rect">
            <a:avLst/>
          </a:prstGeom>
          <a:solidFill>
            <a:srgbClr val="02AE1F">
              <a:alpha val="48627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latin typeface="Times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2743200" y="76200"/>
            <a:ext cx="5867399" cy="769724"/>
          </a:xfrm>
          <a:prstGeom prst="rect">
            <a:avLst/>
          </a:prstGeom>
          <a:solidFill>
            <a:srgbClr val="02AE1F">
              <a:alpha val="4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dirty="0" smtClean="0">
                <a:latin typeface="Times"/>
              </a:rPr>
              <a:t>Random Matrix Story Clearly Lined up with Symmetric Spaces (</a:t>
            </a:r>
            <a:r>
              <a:rPr lang="en-US" dirty="0" err="1" smtClean="0">
                <a:latin typeface="Times"/>
              </a:rPr>
              <a:t>Hermite</a:t>
            </a:r>
            <a:r>
              <a:rPr lang="en-US" dirty="0" smtClean="0">
                <a:latin typeface="Times"/>
              </a:rPr>
              <a:t>, Circular)</a:t>
            </a:r>
            <a:endParaRPr lang="en-US" dirty="0">
              <a:latin typeface="Times"/>
            </a:endParaRPr>
          </a:p>
        </p:txBody>
      </p:sp>
      <p:cxnSp>
        <p:nvCxnSpPr>
          <p:cNvPr id="42" name="Straight Arrow Connector 41"/>
          <p:cNvCxnSpPr/>
          <p:nvPr/>
        </p:nvCxnSpPr>
        <p:spPr bwMode="auto">
          <a:xfrm flipH="1">
            <a:off x="3200400" y="472648"/>
            <a:ext cx="272040" cy="74655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131" name="Straight Connector 5130"/>
          <p:cNvCxnSpPr/>
          <p:nvPr/>
        </p:nvCxnSpPr>
        <p:spPr bwMode="auto">
          <a:xfrm>
            <a:off x="5105400" y="2362200"/>
            <a:ext cx="0" cy="1143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Rectangle 24"/>
          <p:cNvSpPr/>
          <p:nvPr/>
        </p:nvSpPr>
        <p:spPr bwMode="auto">
          <a:xfrm>
            <a:off x="5257800" y="2362200"/>
            <a:ext cx="3657600" cy="1143000"/>
          </a:xfrm>
          <a:prstGeom prst="rect">
            <a:avLst/>
          </a:prstGeom>
          <a:solidFill>
            <a:srgbClr val="FFFF00">
              <a:alpha val="48627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latin typeface="Times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5486400" y="4267200"/>
            <a:ext cx="3657600" cy="762000"/>
          </a:xfrm>
          <a:prstGeom prst="rect">
            <a:avLst/>
          </a:prstGeom>
          <a:solidFill>
            <a:srgbClr val="FFFF00">
              <a:alpha val="48627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latin typeface="Times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5257800" y="5410200"/>
            <a:ext cx="3685953" cy="1143000"/>
          </a:xfrm>
          <a:prstGeom prst="rect">
            <a:avLst/>
          </a:prstGeom>
          <a:solidFill>
            <a:srgbClr val="FFFF00">
              <a:alpha val="4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dirty="0" smtClean="0">
                <a:latin typeface="Times"/>
              </a:rPr>
              <a:t>Symmetric Spaces fall a little short (where are the rest of the Jacobi’s???)</a:t>
            </a:r>
            <a:endParaRPr lang="en-US" dirty="0">
              <a:latin typeface="Times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6629400" y="5029200"/>
            <a:ext cx="2286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6324600" y="3432544"/>
            <a:ext cx="1524000" cy="914400"/>
          </a:xfrm>
          <a:prstGeom prst="ellipse">
            <a:avLst/>
          </a:prstGeom>
          <a:solidFill>
            <a:schemeClr val="bg2">
              <a:lumMod val="40000"/>
              <a:lumOff val="60000"/>
              <a:alpha val="48627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latin typeface="Times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7772400" y="3581400"/>
            <a:ext cx="1371600" cy="76554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also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a Jacobi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828800" y="2362200"/>
            <a:ext cx="3276600" cy="2590800"/>
          </a:xfrm>
          <a:prstGeom prst="rect">
            <a:avLst/>
          </a:prstGeom>
          <a:solidFill>
            <a:srgbClr val="FF0000">
              <a:alpha val="48627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latin typeface="Times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1949302" y="5029200"/>
            <a:ext cx="3276600" cy="952500"/>
          </a:xfrm>
          <a:prstGeom prst="rect">
            <a:avLst/>
          </a:prstGeom>
          <a:solidFill>
            <a:srgbClr val="FF0000">
              <a:alpha val="48627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dirty="0" smtClean="0">
                <a:latin typeface="Times"/>
              </a:rPr>
              <a:t>What are these?</a:t>
            </a:r>
          </a:p>
          <a:p>
            <a:pPr eaLnBrk="0" hangingPunct="0"/>
            <a:r>
              <a:rPr lang="en-US" dirty="0" smtClean="0">
                <a:latin typeface="Times"/>
              </a:rPr>
              <a:t>Some must be </a:t>
            </a:r>
            <a:r>
              <a:rPr lang="en-US" dirty="0" err="1" smtClean="0">
                <a:latin typeface="Times"/>
              </a:rPr>
              <a:t>Laguerre</a:t>
            </a:r>
            <a:endParaRPr lang="en-US" dirty="0">
              <a:latin typeface="Time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29630" y="6396335"/>
            <a:ext cx="2034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Zirnbauer</a:t>
            </a:r>
            <a:r>
              <a:rPr lang="en-US" dirty="0" smtClean="0"/>
              <a:t>, </a:t>
            </a:r>
            <a:r>
              <a:rPr lang="en-US" dirty="0" err="1" smtClean="0"/>
              <a:t>Dueñez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767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00049"/>
            <a:ext cx="7107237" cy="1239838"/>
          </a:xfrm>
        </p:spPr>
        <p:txBody>
          <a:bodyPr/>
          <a:lstStyle/>
          <a:p>
            <a:r>
              <a:rPr lang="en-US" dirty="0" err="1" smtClean="0"/>
              <a:t>Coxeter</a:t>
            </a:r>
            <a:r>
              <a:rPr lang="en-US" dirty="0" smtClean="0"/>
              <a:t> Groups?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275" y="1713296"/>
            <a:ext cx="7886700" cy="4059405"/>
          </a:xfrm>
        </p:spPr>
        <p:txBody>
          <a:bodyPr/>
          <a:lstStyle/>
          <a:p>
            <a:r>
              <a:rPr lang="en-US" dirty="0" smtClean="0"/>
              <a:t>Symmetry group of regular </a:t>
            </a:r>
            <a:r>
              <a:rPr lang="en-US" dirty="0" err="1" smtClean="0"/>
              <a:t>polyhedra</a:t>
            </a:r>
            <a:endParaRPr lang="en-US" dirty="0" smtClean="0"/>
          </a:p>
          <a:p>
            <a:r>
              <a:rPr lang="en-US" dirty="0" err="1" smtClean="0"/>
              <a:t>Weyl</a:t>
            </a:r>
            <a:r>
              <a:rPr lang="en-US" dirty="0" smtClean="0"/>
              <a:t> groups of simple Lie Algebras</a:t>
            </a:r>
          </a:p>
          <a:p>
            <a:endParaRPr lang="en-US" dirty="0"/>
          </a:p>
        </p:txBody>
      </p:sp>
      <p:pic>
        <p:nvPicPr>
          <p:cNvPr id="4098" name="Picture 2" descr="http://upload.wikimedia.org/wikipedia/commons/thumb/0/0d/Finite_coxeter.png/500px-Finite_coxe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641" y="3963927"/>
            <a:ext cx="6130607" cy="203536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1714641" y="2866338"/>
            <a:ext cx="7107237" cy="12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</a:defRPr>
            </a:lvl2pPr>
            <a:lvl3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</a:defRPr>
            </a:lvl3pPr>
            <a:lvl4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</a:defRPr>
            </a:lvl4pPr>
            <a:lvl5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</a:defRPr>
            </a:lvl5pPr>
            <a:lvl6pPr marL="457200"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</a:defRPr>
            </a:lvl6pPr>
            <a:lvl7pPr marL="914400"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</a:defRPr>
            </a:lvl7pPr>
            <a:lvl8pPr marL="1371600"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</a:defRPr>
            </a:lvl8pPr>
            <a:lvl9pPr marL="1828800"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        Foundation for structure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818531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35546"/>
            <a:ext cx="7886700" cy="1325563"/>
          </a:xfrm>
        </p:spPr>
        <p:txBody>
          <a:bodyPr/>
          <a:lstStyle/>
          <a:p>
            <a:r>
              <a:rPr lang="en-US" dirty="0" smtClean="0"/>
              <a:t>Macdonald’s Integral form of </a:t>
            </a:r>
            <a:r>
              <a:rPr lang="en-US" dirty="0" err="1" smtClean="0"/>
              <a:t>Selberg’s</a:t>
            </a:r>
            <a:r>
              <a:rPr lang="en-US" dirty="0" smtClean="0"/>
              <a:t> Integral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639" y="4572000"/>
            <a:ext cx="7696200" cy="1867301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Integrals can arise in random matrix theory</a:t>
            </a:r>
          </a:p>
          <a:p>
            <a:r>
              <a:rPr lang="en-US" dirty="0" err="1" smtClean="0"/>
              <a:t>A</a:t>
            </a:r>
            <a:r>
              <a:rPr lang="en-US" baseline="-25000" dirty="0" err="1" smtClean="0"/>
              <a:t>n</a:t>
            </a:r>
            <a:r>
              <a:rPr lang="en-US" dirty="0" err="1" smtClean="0">
                <a:sym typeface="Wingdings" pitchFamily="2" charset="2"/>
              </a:rPr>
              <a:t>Hermite</a:t>
            </a:r>
            <a:r>
              <a:rPr lang="en-US" dirty="0" smtClean="0">
                <a:sym typeface="Wingdings" pitchFamily="2" charset="2"/>
              </a:rPr>
              <a:t>  </a:t>
            </a:r>
            <a:r>
              <a:rPr lang="en-US" dirty="0" err="1" smtClean="0">
                <a:sym typeface="Wingdings" pitchFamily="2" charset="2"/>
              </a:rPr>
              <a:t>B</a:t>
            </a:r>
            <a:r>
              <a:rPr lang="en-US" baseline="-25000" dirty="0" err="1" smtClean="0">
                <a:sym typeface="Wingdings" pitchFamily="2" charset="2"/>
              </a:rPr>
              <a:t>n</a:t>
            </a:r>
            <a:r>
              <a:rPr lang="en-US" baseline="-25000" dirty="0" smtClean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&amp;</a:t>
            </a:r>
            <a:r>
              <a:rPr lang="en-US" dirty="0" err="1" smtClean="0">
                <a:sym typeface="Wingdings" pitchFamily="2" charset="2"/>
              </a:rPr>
              <a:t>D</a:t>
            </a:r>
            <a:r>
              <a:rPr lang="en-US" baseline="-25000" dirty="0" err="1" smtClean="0">
                <a:sym typeface="Wingdings" pitchFamily="2" charset="2"/>
              </a:rPr>
              <a:t>n</a:t>
            </a:r>
            <a:r>
              <a:rPr lang="en-US" dirty="0" err="1" smtClean="0">
                <a:sym typeface="Wingdings" pitchFamily="2" charset="2"/>
              </a:rPr>
              <a:t>Two</a:t>
            </a:r>
            <a:r>
              <a:rPr lang="en-US" dirty="0" smtClean="0">
                <a:sym typeface="Wingdings" pitchFamily="2" charset="2"/>
              </a:rPr>
              <a:t> special cases of </a:t>
            </a:r>
            <a:r>
              <a:rPr lang="en-US" dirty="0" err="1" smtClean="0">
                <a:sym typeface="Wingdings" pitchFamily="2" charset="2"/>
              </a:rPr>
              <a:t>Laguerre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Connection to </a:t>
            </a:r>
            <a:r>
              <a:rPr lang="en-US" dirty="0" err="1" smtClean="0">
                <a:sym typeface="Wingdings" pitchFamily="2" charset="2"/>
              </a:rPr>
              <a:t>RMT</a:t>
            </a:r>
            <a:r>
              <a:rPr lang="en-US" dirty="0" smtClean="0">
                <a:sym typeface="Wingdings" pitchFamily="2" charset="2"/>
              </a:rPr>
              <a:t>, Very Structural, but  does not line up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239" y="1564686"/>
            <a:ext cx="8763001" cy="2854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4485774" y="3631356"/>
            <a:ext cx="3280583" cy="4572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011130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277" y="1133230"/>
            <a:ext cx="7543800" cy="388339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An Intriguing Mathematical Tour</a:t>
            </a:r>
            <a:br>
              <a:rPr lang="en-US" dirty="0" smtClean="0">
                <a:solidFill>
                  <a:srgbClr val="800000"/>
                </a:solidFill>
              </a:rPr>
            </a:br>
            <a:r>
              <a:rPr lang="en-US" dirty="0">
                <a:solidFill>
                  <a:srgbClr val="800000"/>
                </a:solidFill>
              </a:rPr>
              <a:t/>
            </a:r>
            <a:br>
              <a:rPr lang="en-US" dirty="0">
                <a:solidFill>
                  <a:srgbClr val="800000"/>
                </a:solidFill>
              </a:rPr>
            </a:br>
            <a:r>
              <a:rPr lang="en-US" dirty="0" smtClean="0">
                <a:solidFill>
                  <a:srgbClr val="800000"/>
                </a:solidFill>
              </a:rPr>
              <a:t>Sometimes out of my comfort zone</a:t>
            </a:r>
            <a:br>
              <a:rPr lang="en-US" dirty="0" smtClean="0">
                <a:solidFill>
                  <a:srgbClr val="800000"/>
                </a:solidFill>
              </a:rPr>
            </a:br>
            <a:r>
              <a:rPr lang="en-US" dirty="0">
                <a:solidFill>
                  <a:srgbClr val="800000"/>
                </a:solidFill>
              </a:rPr>
              <a:t/>
            </a:r>
            <a:br>
              <a:rPr lang="en-US" dirty="0">
                <a:solidFill>
                  <a:srgbClr val="800000"/>
                </a:solidFill>
              </a:rPr>
            </a:br>
            <a:r>
              <a:rPr lang="en-US" dirty="0" smtClean="0">
                <a:solidFill>
                  <a:srgbClr val="800000"/>
                </a:solidFill>
              </a:rPr>
              <a:t>Opportunities Abound</a:t>
            </a:r>
            <a:endParaRPr lang="en-US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688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Hermite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Random </a:t>
            </a:r>
            <a:r>
              <a:rPr lang="en-US" dirty="0" smtClean="0">
                <a:solidFill>
                  <a:srgbClr val="FF0000"/>
                </a:solidFill>
              </a:rPr>
              <a:t>Complete</a:t>
            </a:r>
            <a:r>
              <a:rPr lang="en-US" dirty="0" smtClean="0"/>
              <a:t> Graph</a:t>
            </a:r>
          </a:p>
          <a:p>
            <a:pPr lvl="1"/>
            <a:r>
              <a:rPr lang="en-US" dirty="0" smtClean="0"/>
              <a:t>Incidence Matrix is the semicircle law</a:t>
            </a:r>
          </a:p>
          <a:p>
            <a:r>
              <a:rPr lang="en-US" b="1" dirty="0" smtClean="0"/>
              <a:t>Laguerre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Random </a:t>
            </a:r>
            <a:r>
              <a:rPr lang="en-US" dirty="0" smtClean="0">
                <a:solidFill>
                  <a:srgbClr val="FF0000"/>
                </a:solidFill>
              </a:rPr>
              <a:t>Bipartite</a:t>
            </a:r>
            <a:r>
              <a:rPr lang="en-US" dirty="0" smtClean="0"/>
              <a:t> Graph</a:t>
            </a:r>
          </a:p>
          <a:p>
            <a:pPr lvl="1"/>
            <a:r>
              <a:rPr lang="en-US" dirty="0" smtClean="0"/>
              <a:t>Incidence Matrix is </a:t>
            </a:r>
            <a:r>
              <a:rPr lang="en-US" dirty="0" err="1" smtClean="0"/>
              <a:t>Marcenko-Pastur</a:t>
            </a:r>
            <a:r>
              <a:rPr lang="en-US" dirty="0" smtClean="0"/>
              <a:t> law</a:t>
            </a:r>
          </a:p>
          <a:p>
            <a:r>
              <a:rPr lang="en-US" b="1" dirty="0" smtClean="0"/>
              <a:t>Jacobi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Random </a:t>
            </a:r>
            <a:r>
              <a:rPr lang="en-US" dirty="0" smtClean="0">
                <a:solidFill>
                  <a:srgbClr val="FF0000"/>
                </a:solidFill>
              </a:rPr>
              <a:t>d-regular</a:t>
            </a:r>
            <a:r>
              <a:rPr lang="en-US" dirty="0" smtClean="0"/>
              <a:t> graph (McKay)</a:t>
            </a:r>
          </a:p>
          <a:p>
            <a:pPr lvl="1"/>
            <a:r>
              <a:rPr lang="en-US" dirty="0" smtClean="0"/>
              <a:t>Incidence Matrix is a special case of a </a:t>
            </a:r>
            <a:r>
              <a:rPr lang="en-US" dirty="0" err="1" smtClean="0"/>
              <a:t>Wachter</a:t>
            </a:r>
            <a:r>
              <a:rPr lang="en-US" dirty="0" smtClean="0"/>
              <a:t> law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314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Mechanics</a:t>
            </a:r>
            <a:br>
              <a:rPr lang="en-US" dirty="0" smtClean="0"/>
            </a:br>
            <a:r>
              <a:rPr lang="en-US" dirty="0" smtClean="0"/>
              <a:t>Analytically Solvable?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56059"/>
            <a:ext cx="7886700" cy="4020904"/>
          </a:xfrm>
        </p:spPr>
        <p:txBody>
          <a:bodyPr/>
          <a:lstStyle/>
          <a:p>
            <a:r>
              <a:rPr lang="en-US" b="1" dirty="0" err="1" smtClean="0"/>
              <a:t>Hermite</a:t>
            </a:r>
            <a:r>
              <a:rPr lang="en-US" dirty="0" smtClean="0"/>
              <a:t>: Harmonic Oscillator</a:t>
            </a:r>
          </a:p>
          <a:p>
            <a:r>
              <a:rPr lang="en-US" b="1" dirty="0" err="1" smtClean="0"/>
              <a:t>Laguerre</a:t>
            </a:r>
            <a:r>
              <a:rPr lang="en-US" dirty="0" smtClean="0"/>
              <a:t>: Radial Part of Hydrogen</a:t>
            </a:r>
          </a:p>
          <a:p>
            <a:pPr lvl="1"/>
            <a:r>
              <a:rPr lang="en-US" dirty="0" smtClean="0"/>
              <a:t>Morse Oscillator</a:t>
            </a:r>
          </a:p>
          <a:p>
            <a:r>
              <a:rPr lang="en-US" b="1" dirty="0" smtClean="0"/>
              <a:t>Jacobi</a:t>
            </a:r>
            <a:r>
              <a:rPr lang="en-US" dirty="0" smtClean="0"/>
              <a:t>: Angular part of Hydrogen is Legendre</a:t>
            </a:r>
          </a:p>
          <a:p>
            <a:pPr lvl="1"/>
            <a:r>
              <a:rPr lang="en-US" dirty="0" smtClean="0"/>
              <a:t>Hyperbolic Rosen-Morse Potential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6024265"/>
            <a:ext cx="7181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Thanks to </a:t>
            </a:r>
            <a:r>
              <a:rPr lang="en-US" dirty="0" err="1" smtClean="0"/>
              <a:t>Jiahao</a:t>
            </a:r>
            <a:r>
              <a:rPr lang="en-US" dirty="0" smtClean="0"/>
              <a:t> Chen regarding </a:t>
            </a:r>
            <a:r>
              <a:rPr lang="en-US" dirty="0" err="1" smtClean="0"/>
              <a:t>Derizinsky,Wrochna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338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Representations of Lie Algebras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6"/>
            <a:ext cx="7886700" cy="1812724"/>
          </a:xfrm>
        </p:spPr>
        <p:txBody>
          <a:bodyPr/>
          <a:lstStyle/>
          <a:p>
            <a:r>
              <a:rPr lang="en-US" b="1" dirty="0" err="1" smtClean="0"/>
              <a:t>Hermite</a:t>
            </a:r>
            <a:r>
              <a:rPr lang="en-US" dirty="0" smtClean="0"/>
              <a:t>              Heisenberg group H_3</a:t>
            </a:r>
          </a:p>
          <a:p>
            <a:r>
              <a:rPr lang="en-US" b="1" dirty="0" err="1" smtClean="0"/>
              <a:t>Laguerre</a:t>
            </a:r>
            <a:r>
              <a:rPr lang="en-US" dirty="0" smtClean="0"/>
              <a:t>             Third Order Triangular Matrices</a:t>
            </a:r>
          </a:p>
          <a:p>
            <a:r>
              <a:rPr lang="en-US" b="1" dirty="0" smtClean="0"/>
              <a:t>Jacobi</a:t>
            </a:r>
            <a:r>
              <a:rPr lang="en-US" dirty="0" smtClean="0"/>
              <a:t>                  </a:t>
            </a:r>
            <a:r>
              <a:rPr lang="en-US" dirty="0" err="1" smtClean="0"/>
              <a:t>Unimodular</a:t>
            </a:r>
            <a:r>
              <a:rPr lang="en-US" dirty="0" smtClean="0"/>
              <a:t> quasi-unitary group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505326" y="4166353"/>
            <a:ext cx="8133348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/>
              <a:t>In the orthogonal polynomial </a:t>
            </a:r>
            <a:r>
              <a:rPr lang="en-US" sz="2400" dirty="0" smtClean="0"/>
              <a:t>basis, the </a:t>
            </a:r>
            <a:r>
              <a:rPr lang="en-US" sz="2400" dirty="0" err="1"/>
              <a:t>tridiagonal</a:t>
            </a:r>
            <a:r>
              <a:rPr lang="en-US" sz="2400" dirty="0"/>
              <a:t> matrix and its pieces can be represented as simple differential operators</a:t>
            </a:r>
          </a:p>
        </p:txBody>
      </p:sp>
    </p:spTree>
    <p:extLst>
      <p:ext uri="{BB962C8B-B14F-4D97-AF65-F5344CB8AC3E}">
        <p14:creationId xmlns:p14="http://schemas.microsoft.com/office/powerpoint/2010/main" val="41088403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Wigner and Narayana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0648" y="5224965"/>
            <a:ext cx="7886700" cy="1410297"/>
          </a:xfrm>
        </p:spPr>
        <p:txBody>
          <a:bodyPr>
            <a:normAutofit/>
          </a:bodyPr>
          <a:lstStyle/>
          <a:p>
            <a:r>
              <a:rPr lang="en-US" sz="2400" dirty="0" err="1"/>
              <a:t>Marcenko-Pastur</a:t>
            </a:r>
            <a:r>
              <a:rPr lang="en-US" sz="2400" dirty="0"/>
              <a:t> = Limiting Density for Laguerre</a:t>
            </a:r>
          </a:p>
          <a:p>
            <a:r>
              <a:rPr lang="en-US" sz="2400" dirty="0"/>
              <a:t>Moments are Narayana Polynomials!</a:t>
            </a:r>
          </a:p>
          <a:p>
            <a:r>
              <a:rPr lang="en-US" sz="2400" dirty="0"/>
              <a:t>Narayana probably would not have known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95430" y="1909092"/>
            <a:ext cx="7867650" cy="1428750"/>
            <a:chOff x="628650" y="1746738"/>
            <a:chExt cx="7867650" cy="1428750"/>
          </a:xfrm>
        </p:grpSpPr>
        <p:pic>
          <p:nvPicPr>
            <p:cNvPr id="8" name="Picture 2" descr="https://lh5.googleusercontent.com/yxV5rl-_8R0n9APbWyUwUVSqgwN92A38BfEq-e0MXlM82Jv_XWnzASgxd9I6bC3RDDkyTXuXXO3tUzh4dv4ndAIJS5lWmBNpBzASn94Gc2_7ZMekhOhgt8eqhWKx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650" y="1746738"/>
              <a:ext cx="7867650" cy="14287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/>
          </p:spPr>
        </p:pic>
        <p:sp>
          <p:nvSpPr>
            <p:cNvPr id="9" name="TextBox 8"/>
            <p:cNvSpPr txBox="1"/>
            <p:nvPr/>
          </p:nvSpPr>
          <p:spPr>
            <a:xfrm>
              <a:off x="6995279" y="2836934"/>
              <a:ext cx="14141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[Wigner, 1957]</a:t>
              </a:r>
              <a:endParaRPr lang="en-US" sz="1600" dirty="0"/>
            </a:p>
          </p:txBody>
        </p:sp>
      </p:grpSp>
      <p:pic>
        <p:nvPicPr>
          <p:cNvPr id="2052" name="Picture 4" descr="https://lh5.googleusercontent.com/SgzHfjZxGvtUFf2Kq9zX3nmc7Qc_CK99hbs2Yq1UMq5MqVhBh6aNrfMIifK6pVAhdmCp1AJer1xraUdrMM8i9mAtl1lQtonN3aIH6AjPvhtwWCqqHsbXSmnbum5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805" y="121943"/>
            <a:ext cx="1200150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hape 209"/>
          <p:cNvSpPr/>
          <p:nvPr/>
        </p:nvSpPr>
        <p:spPr>
          <a:xfrm>
            <a:off x="7742003" y="163509"/>
            <a:ext cx="1196487" cy="169164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-US" sz="1600" dirty="0" err="1" smtClean="0"/>
              <a:t>Narayana</a:t>
            </a:r>
            <a:endParaRPr lang="en-US" sz="1600" dirty="0" smtClean="0"/>
          </a:p>
          <a:p>
            <a:pPr algn="ctr"/>
            <a:r>
              <a:rPr lang="en-US" sz="1600" dirty="0" smtClean="0"/>
              <a:t>Photo </a:t>
            </a:r>
          </a:p>
          <a:p>
            <a:pPr algn="ctr"/>
            <a:r>
              <a:rPr lang="en-US" sz="1600" dirty="0" smtClean="0"/>
              <a:t>Unavailable</a:t>
            </a:r>
            <a:endParaRPr sz="1600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1569" y="3471290"/>
            <a:ext cx="6089070" cy="934837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4014" y="4513220"/>
            <a:ext cx="5004012" cy="6046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769359" y="3364196"/>
            <a:ext cx="17459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</a:rPr>
              <a:t>(Narayana </a:t>
            </a: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</a:rPr>
              <a:t>was 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</a:rPr>
              <a:t>27)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06793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Cool Pyramid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2" b="435"/>
          <a:stretch/>
        </p:blipFill>
        <p:spPr>
          <a:xfrm>
            <a:off x="628650" y="1659700"/>
            <a:ext cx="2597704" cy="4588700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6050" y="2079514"/>
            <a:ext cx="3060700" cy="32683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1905000"/>
            <a:ext cx="3505200" cy="25067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600" y="4800600"/>
            <a:ext cx="3843866" cy="14478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59739" y="742877"/>
            <a:ext cx="3578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</a:rPr>
              <a:t>Narayana</a:t>
            </a:r>
            <a:r>
              <a:rPr lang="en-US" sz="2800" b="1" dirty="0" smtClean="0">
                <a:solidFill>
                  <a:srgbClr val="C00000"/>
                </a:solidFill>
              </a:rPr>
              <a:t> everywhere!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756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849" y="2103738"/>
            <a:ext cx="852549" cy="483111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830" y="2853053"/>
            <a:ext cx="1514585" cy="744007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270" y="5054908"/>
            <a:ext cx="3456974" cy="1244511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363" y="1512538"/>
            <a:ext cx="94672" cy="197233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682" y="3828799"/>
            <a:ext cx="2742238" cy="99437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Cool Pyramid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18" t="8452"/>
          <a:stretch/>
        </p:blipFill>
        <p:spPr>
          <a:xfrm>
            <a:off x="5989601" y="224760"/>
            <a:ext cx="2856413" cy="21689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Oval 10"/>
          <p:cNvSpPr/>
          <p:nvPr/>
        </p:nvSpPr>
        <p:spPr>
          <a:xfrm>
            <a:off x="1889472" y="2359830"/>
            <a:ext cx="1433285" cy="32115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rot="19381835">
            <a:off x="2267149" y="1459110"/>
            <a:ext cx="483774" cy="2661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Isosceles Triangle 1"/>
          <p:cNvSpPr/>
          <p:nvPr/>
        </p:nvSpPr>
        <p:spPr>
          <a:xfrm>
            <a:off x="1287336" y="3580434"/>
            <a:ext cx="3176597" cy="1307449"/>
          </a:xfrm>
          <a:prstGeom prst="triangl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>
            <a:off x="1287336" y="4866672"/>
            <a:ext cx="4107624" cy="1509190"/>
          </a:xfrm>
          <a:prstGeom prst="triangl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/>
        </p:nvSpPr>
        <p:spPr>
          <a:xfrm>
            <a:off x="1683318" y="1824965"/>
            <a:ext cx="1965970" cy="850118"/>
          </a:xfrm>
          <a:prstGeom prst="triangl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/>
        </p:nvSpPr>
        <p:spPr>
          <a:xfrm>
            <a:off x="1594270" y="2702010"/>
            <a:ext cx="2273541" cy="980299"/>
          </a:xfrm>
          <a:prstGeom prst="triangl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/>
        </p:nvSpPr>
        <p:spPr>
          <a:xfrm>
            <a:off x="2130295" y="1363859"/>
            <a:ext cx="757480" cy="400075"/>
          </a:xfrm>
          <a:prstGeom prst="triangl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2412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849" y="2103738"/>
            <a:ext cx="852549" cy="483111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830" y="2853053"/>
            <a:ext cx="1514585" cy="744007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270" y="5054908"/>
            <a:ext cx="3456974" cy="1244511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363" y="1512538"/>
            <a:ext cx="94672" cy="197233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682" y="3828799"/>
            <a:ext cx="2742238" cy="99437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Cool Pyramid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18" t="8452"/>
          <a:stretch/>
        </p:blipFill>
        <p:spPr>
          <a:xfrm>
            <a:off x="5989601" y="224760"/>
            <a:ext cx="2856413" cy="21689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Isosceles Triangle 1"/>
          <p:cNvSpPr/>
          <p:nvPr/>
        </p:nvSpPr>
        <p:spPr>
          <a:xfrm>
            <a:off x="1287336" y="3580434"/>
            <a:ext cx="3176597" cy="1307449"/>
          </a:xfrm>
          <a:prstGeom prst="triangl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>
            <a:off x="1287336" y="4866672"/>
            <a:ext cx="4107624" cy="1509190"/>
          </a:xfrm>
          <a:prstGeom prst="triangl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/>
        </p:nvSpPr>
        <p:spPr>
          <a:xfrm>
            <a:off x="1683318" y="1824965"/>
            <a:ext cx="1965970" cy="850118"/>
          </a:xfrm>
          <a:prstGeom prst="triangl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/>
        </p:nvSpPr>
        <p:spPr>
          <a:xfrm>
            <a:off x="1594270" y="2702010"/>
            <a:ext cx="2273541" cy="980299"/>
          </a:xfrm>
          <a:prstGeom prst="triangl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/>
        </p:nvSpPr>
        <p:spPr>
          <a:xfrm>
            <a:off x="2130295" y="1363859"/>
            <a:ext cx="757480" cy="400075"/>
          </a:xfrm>
          <a:prstGeom prst="triangl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689727" y="3313052"/>
            <a:ext cx="2082626" cy="4058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rot="19381835">
            <a:off x="2000708" y="2055897"/>
            <a:ext cx="1038938" cy="43352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8580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849" y="2103738"/>
            <a:ext cx="852549" cy="483111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830" y="2853053"/>
            <a:ext cx="1514585" cy="744007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270" y="5054908"/>
            <a:ext cx="3456974" cy="1244511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363" y="1512538"/>
            <a:ext cx="94672" cy="197233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682" y="3828799"/>
            <a:ext cx="2742238" cy="99437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Cool Pyramid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18" t="8452"/>
          <a:stretch/>
        </p:blipFill>
        <p:spPr>
          <a:xfrm>
            <a:off x="5989601" y="224760"/>
            <a:ext cx="2856413" cy="21689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Isosceles Triangle 1"/>
          <p:cNvSpPr/>
          <p:nvPr/>
        </p:nvSpPr>
        <p:spPr>
          <a:xfrm>
            <a:off x="1287336" y="3580434"/>
            <a:ext cx="3176597" cy="1307449"/>
          </a:xfrm>
          <a:prstGeom prst="triangl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>
            <a:off x="1287336" y="4866672"/>
            <a:ext cx="4107624" cy="1509190"/>
          </a:xfrm>
          <a:prstGeom prst="triangl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/>
        </p:nvSpPr>
        <p:spPr>
          <a:xfrm>
            <a:off x="1683318" y="1824965"/>
            <a:ext cx="1965970" cy="850118"/>
          </a:xfrm>
          <a:prstGeom prst="triangl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/>
        </p:nvSpPr>
        <p:spPr>
          <a:xfrm>
            <a:off x="1594270" y="2702010"/>
            <a:ext cx="2273541" cy="980299"/>
          </a:xfrm>
          <a:prstGeom prst="triangl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/>
        </p:nvSpPr>
        <p:spPr>
          <a:xfrm>
            <a:off x="2130295" y="1363859"/>
            <a:ext cx="757480" cy="400075"/>
          </a:xfrm>
          <a:prstGeom prst="triangl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 rot="19381835">
            <a:off x="1594200" y="2966734"/>
            <a:ext cx="1488627" cy="49741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196410" y="4513894"/>
            <a:ext cx="3358447" cy="4468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8958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849" y="2103738"/>
            <a:ext cx="852549" cy="483111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830" y="2853053"/>
            <a:ext cx="1514585" cy="744007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270" y="5054908"/>
            <a:ext cx="3456974" cy="1244511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363" y="1512538"/>
            <a:ext cx="94672" cy="197233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682" y="3828799"/>
            <a:ext cx="2742238" cy="99437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Cool Pyramid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18" t="8452"/>
          <a:stretch/>
        </p:blipFill>
        <p:spPr>
          <a:xfrm>
            <a:off x="5989601" y="224760"/>
            <a:ext cx="2856413" cy="21689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Isosceles Triangle 1"/>
          <p:cNvSpPr/>
          <p:nvPr/>
        </p:nvSpPr>
        <p:spPr>
          <a:xfrm>
            <a:off x="1287336" y="3580434"/>
            <a:ext cx="3176597" cy="1307449"/>
          </a:xfrm>
          <a:prstGeom prst="triangl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>
            <a:off x="1287336" y="4866672"/>
            <a:ext cx="4107624" cy="1509190"/>
          </a:xfrm>
          <a:prstGeom prst="triangl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/>
        </p:nvSpPr>
        <p:spPr>
          <a:xfrm>
            <a:off x="1683318" y="1824965"/>
            <a:ext cx="1965970" cy="850118"/>
          </a:xfrm>
          <a:prstGeom prst="triangl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/>
        </p:nvSpPr>
        <p:spPr>
          <a:xfrm>
            <a:off x="1594270" y="2702010"/>
            <a:ext cx="2273541" cy="980299"/>
          </a:xfrm>
          <a:prstGeom prst="triangl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/>
        </p:nvSpPr>
        <p:spPr>
          <a:xfrm>
            <a:off x="2130295" y="1363859"/>
            <a:ext cx="757480" cy="400075"/>
          </a:xfrm>
          <a:prstGeom prst="triangl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287336" y="5991821"/>
            <a:ext cx="4006100" cy="47462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rot="19381835">
            <a:off x="1095219" y="4034477"/>
            <a:ext cx="2198440" cy="55704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6236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 on Surfaces???</a:t>
            </a:r>
            <a:br>
              <a:rPr lang="en-US" dirty="0" smtClean="0"/>
            </a:br>
            <a:r>
              <a:rPr lang="en-US" dirty="0" smtClean="0"/>
              <a:t>Thanks to Mike </a:t>
            </a:r>
            <a:r>
              <a:rPr lang="en-US" dirty="0" err="1" smtClean="0"/>
              <a:t>LaCroix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4"/>
            <a:ext cx="8070507" cy="464255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err="1" smtClean="0"/>
              <a:t>Hermite</a:t>
            </a:r>
            <a:r>
              <a:rPr lang="en-US" dirty="0" smtClean="0"/>
              <a:t>: Maps with one Vertex Coloring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err="1" smtClean="0"/>
              <a:t>Laguerre</a:t>
            </a:r>
            <a:r>
              <a:rPr lang="en-US" dirty="0" smtClean="0"/>
              <a:t>: Bipartite Maps with multiple Vertex Colorings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Jacobi</a:t>
            </a:r>
            <a:r>
              <a:rPr lang="en-US" dirty="0" smtClean="0"/>
              <a:t>: We know it’s there, but don’t have it quite yet.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97255" y="2136409"/>
            <a:ext cx="2082948" cy="1525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7255" y="4235512"/>
            <a:ext cx="2294589" cy="1606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6049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9284570"/>
              </p:ext>
            </p:extLst>
          </p:nvPr>
        </p:nvGraphicFramePr>
        <p:xfrm>
          <a:off x="257910" y="1535722"/>
          <a:ext cx="7416798" cy="3130064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328613"/>
                <a:gridCol w="1250462"/>
                <a:gridCol w="2876061"/>
                <a:gridCol w="1961662"/>
              </a:tblGrid>
              <a:tr h="43497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MATH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MATLAB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Probability</a:t>
                      </a:r>
                      <a:r>
                        <a:rPr lang="en-US" baseline="0" dirty="0" smtClean="0"/>
                        <a:t> Density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Remark</a:t>
                      </a:r>
                      <a:endParaRPr lang="en-US" dirty="0"/>
                    </a:p>
                  </a:txBody>
                  <a:tcPr anchor="ctr"/>
                </a:tc>
              </a:tr>
              <a:tr h="81944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Standard</a:t>
                      </a:r>
                      <a:r>
                        <a:rPr lang="en-US" baseline="0" dirty="0" smtClean="0"/>
                        <a:t> Normal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Comic Sans MS" panose="030F0702030302020204" pitchFamily="66" charset="0"/>
                        </a:rPr>
                        <a:t>randn</a:t>
                      </a:r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()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819445">
                <a:tc>
                  <a:txBody>
                    <a:bodyPr/>
                    <a:lstStyle/>
                    <a:p>
                      <a:pPr algn="ctr" rtl="0"/>
                      <a:endParaRPr lang="en-US" dirty="0" smtClean="0"/>
                    </a:p>
                    <a:p>
                      <a:pPr algn="ctr" rtl="0"/>
                      <a:r>
                        <a:rPr lang="en-US" dirty="0" smtClean="0"/>
                        <a:t>Chi-Squared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chi2rnd(v)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norm(</a:t>
                      </a:r>
                      <a:r>
                        <a:rPr lang="en-US" sz="1400" dirty="0" err="1" smtClean="0">
                          <a:latin typeface="Comic Sans MS" panose="030F0702030302020204" pitchFamily="66" charset="0"/>
                        </a:rPr>
                        <a:t>randn</a:t>
                      </a:r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(v,1))^2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</a:tr>
              <a:tr h="105619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Beta Distribution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Comic Sans MS" panose="030F0702030302020204" pitchFamily="66" charset="0"/>
                        </a:rPr>
                        <a:t>betarnd</a:t>
                      </a:r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(</a:t>
                      </a:r>
                      <a:r>
                        <a:rPr lang="en-US" sz="1400" dirty="0" err="1" smtClean="0">
                          <a:latin typeface="Comic Sans MS" panose="030F0702030302020204" pitchFamily="66" charset="0"/>
                        </a:rPr>
                        <a:t>a,b</a:t>
                      </a:r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)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x=chi2rnd(2a)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y=chi2rnd(2b)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x/(</a:t>
                      </a:r>
                      <a:r>
                        <a:rPr lang="en-US" sz="1400" dirty="0" err="1" smtClean="0">
                          <a:latin typeface="Comic Sans MS" panose="030F0702030302020204" pitchFamily="66" charset="0"/>
                        </a:rPr>
                        <a:t>x+y</a:t>
                      </a:r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)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488" y="196555"/>
            <a:ext cx="8256862" cy="1325563"/>
          </a:xfrm>
        </p:spPr>
        <p:txBody>
          <a:bodyPr/>
          <a:lstStyle/>
          <a:p>
            <a:r>
              <a:rPr lang="en-US" dirty="0" smtClean="0"/>
              <a:t>Scalar Random Variables (n=1)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331" y="2892842"/>
            <a:ext cx="244475" cy="279400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4573" y="2133766"/>
            <a:ext cx="1164680" cy="565312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5929" y="2884394"/>
            <a:ext cx="2321969" cy="583968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5657" y="3812271"/>
            <a:ext cx="2482025" cy="66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391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221" y="0"/>
            <a:ext cx="7886700" cy="1325563"/>
          </a:xfrm>
        </p:spPr>
        <p:txBody>
          <a:bodyPr/>
          <a:lstStyle/>
          <a:p>
            <a:r>
              <a:rPr lang="en-US" dirty="0" smtClean="0"/>
              <a:t>The “How I met Mike” Slide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6858" y="1451428"/>
            <a:ext cx="7221538" cy="4114800"/>
          </a:xfrm>
        </p:spPr>
      </p:pic>
      <p:sp>
        <p:nvSpPr>
          <p:cNvPr id="3" name="TextBox 2"/>
          <p:cNvSpPr txBox="1"/>
          <p:nvPr/>
        </p:nvSpPr>
        <p:spPr>
          <a:xfrm>
            <a:off x="1931206" y="5657671"/>
            <a:ext cx="2634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Mops</a:t>
            </a:r>
          </a:p>
          <a:p>
            <a:r>
              <a:rPr lang="en-US" dirty="0" err="1" smtClean="0"/>
              <a:t>Dumitriu</a:t>
            </a:r>
            <a:r>
              <a:rPr lang="en-US" dirty="0" smtClean="0"/>
              <a:t>, E, Shuman 2007</a:t>
            </a:r>
          </a:p>
          <a:p>
            <a:r>
              <a:rPr lang="en-US" dirty="0" smtClean="0"/>
              <a:t>a=2/β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4997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609" y="0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Multivariate </a:t>
            </a:r>
            <a:r>
              <a:rPr lang="en-US" dirty="0" err="1" smtClean="0"/>
              <a:t>Hermite</a:t>
            </a:r>
            <a:r>
              <a:rPr lang="en-US" dirty="0" smtClean="0"/>
              <a:t> and </a:t>
            </a:r>
            <a:r>
              <a:rPr lang="en-US" dirty="0" err="1" smtClean="0"/>
              <a:t>Laguerre</a:t>
            </a:r>
            <a:r>
              <a:rPr lang="en-US" dirty="0" smtClean="0"/>
              <a:t> Moments α=2/β=1+b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9232" b="9232"/>
          <a:stretch>
            <a:fillRect/>
          </a:stretch>
        </p:blipFill>
        <p:spPr>
          <a:xfrm>
            <a:off x="1731849" y="3667103"/>
            <a:ext cx="5643864" cy="3113896"/>
          </a:xfrm>
          <a:ln>
            <a:solidFill>
              <a:srgbClr val="00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734" y="1325563"/>
            <a:ext cx="7979933" cy="22982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09197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1558980"/>
              </p:ext>
            </p:extLst>
          </p:nvPr>
        </p:nvGraphicFramePr>
        <p:xfrm>
          <a:off x="631152" y="3495355"/>
          <a:ext cx="8099754" cy="2674879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326462"/>
                <a:gridCol w="2166276"/>
                <a:gridCol w="4607016"/>
              </a:tblGrid>
              <a:tr h="257599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S-transform</a:t>
                      </a:r>
                    </a:p>
                  </a:txBody>
                  <a:tcPr/>
                </a:tc>
              </a:tr>
              <a:tr h="690425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Hermite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Semicircle</a:t>
                      </a:r>
                      <a:r>
                        <a:rPr lang="en-US" baseline="0" dirty="0" smtClean="0"/>
                        <a:t> Law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896301">
                <a:tc>
                  <a:txBody>
                    <a:bodyPr/>
                    <a:lstStyle/>
                    <a:p>
                      <a:pPr algn="ctr" rtl="0"/>
                      <a:r>
                        <a:rPr lang="en-US" dirty="0" err="1" smtClean="0"/>
                        <a:t>Laguerre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Marcenko-Pastur</a:t>
                      </a:r>
                      <a:r>
                        <a:rPr lang="en-US" baseline="0" dirty="0" smtClean="0"/>
                        <a:t> Law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72239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Jacobi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Wachter</a:t>
                      </a:r>
                      <a:r>
                        <a:rPr lang="en-US" baseline="0" dirty="0" smtClean="0"/>
                        <a:t> Law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567" y="4601527"/>
            <a:ext cx="714187" cy="654671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297" y="5514714"/>
            <a:ext cx="1106727" cy="612232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445" y="4021954"/>
            <a:ext cx="108430" cy="225896"/>
          </a:xfrm>
          <a:prstGeom prst="rect">
            <a:avLst/>
          </a:prstGeom>
        </p:spPr>
      </p:pic>
      <p:pic>
        <p:nvPicPr>
          <p:cNvPr id="9" name="Content Placeholder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69661" y="443395"/>
            <a:ext cx="5187879" cy="2956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11169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25" y="2052429"/>
            <a:ext cx="5216976" cy="48055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-237790"/>
            <a:ext cx="8736653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Polynomials of matrix argument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918045" y="2322869"/>
            <a:ext cx="2667690" cy="34163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Praveen and E (2014)</a:t>
            </a:r>
          </a:p>
          <a:p>
            <a:endParaRPr lang="en-US" dirty="0" smtClean="0"/>
          </a:p>
          <a:p>
            <a:r>
              <a:rPr lang="en-US" dirty="0" smtClean="0"/>
              <a:t>Young Lattice Generalizes</a:t>
            </a:r>
          </a:p>
          <a:p>
            <a:r>
              <a:rPr lang="en-US" dirty="0" err="1" smtClean="0"/>
              <a:t>Sym</a:t>
            </a:r>
            <a:r>
              <a:rPr lang="en-US" dirty="0" smtClean="0"/>
              <a:t> </a:t>
            </a:r>
            <a:r>
              <a:rPr lang="en-US" dirty="0" err="1" smtClean="0"/>
              <a:t>tridiagonal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Always for </a:t>
            </a:r>
            <a:r>
              <a:rPr lang="el-GR" dirty="0"/>
              <a:t>β</a:t>
            </a:r>
            <a:r>
              <a:rPr lang="en-US" dirty="0" smtClean="0"/>
              <a:t>=2</a:t>
            </a:r>
          </a:p>
          <a:p>
            <a:r>
              <a:rPr lang="en-US" dirty="0" smtClean="0"/>
              <a:t>Only HLJ for other </a:t>
            </a:r>
            <a:r>
              <a:rPr lang="el-GR" dirty="0" smtClean="0"/>
              <a:t>β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Schur</a:t>
            </a:r>
            <a:r>
              <a:rPr lang="en-US" dirty="0" smtClean="0"/>
              <a:t> :: Jack   as</a:t>
            </a:r>
          </a:p>
          <a:p>
            <a:r>
              <a:rPr lang="en-US" dirty="0" smtClean="0"/>
              <a:t>            :: General </a:t>
            </a:r>
            <a:r>
              <a:rPr lang="el-GR" dirty="0" smtClean="0"/>
              <a:t>β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6889042" y="1087773"/>
            <a:ext cx="8852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 smtClean="0"/>
              <a:t>β</a:t>
            </a:r>
            <a:r>
              <a:rPr lang="en-US" sz="3200" dirty="0" smtClean="0"/>
              <a:t>=2</a:t>
            </a:r>
            <a:endParaRPr lang="en-US" sz="3200" dirty="0"/>
          </a:p>
          <a:p>
            <a:endParaRPr lang="en-US" dirty="0"/>
          </a:p>
        </p:txBody>
      </p:sp>
      <p:pic>
        <p:nvPicPr>
          <p:cNvPr id="7" name="Content Placeholder 8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21" r="79212"/>
          <a:stretch/>
        </p:blipFill>
        <p:spPr>
          <a:xfrm>
            <a:off x="5977949" y="4806051"/>
            <a:ext cx="654743" cy="1004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06" y="1017832"/>
            <a:ext cx="5510944" cy="115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4698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Real, Complex, Quaternion</a:t>
            </a:r>
            <a:br>
              <a:rPr lang="en-US" dirty="0" smtClean="0"/>
            </a:br>
            <a:r>
              <a:rPr lang="en-US" dirty="0" smtClean="0"/>
              <a:t>is </a:t>
            </a:r>
            <a:r>
              <a:rPr lang="en-US" dirty="0" smtClean="0">
                <a:solidFill>
                  <a:srgbClr val="FF0000"/>
                </a:solidFill>
              </a:rPr>
              <a:t>NOT</a:t>
            </a:r>
            <a:r>
              <a:rPr lang="en-US" dirty="0" smtClean="0"/>
              <a:t> </a:t>
            </a:r>
            <a:r>
              <a:rPr lang="en-US" dirty="0" err="1" smtClean="0"/>
              <a:t>Hermite</a:t>
            </a:r>
            <a:r>
              <a:rPr lang="en-US" dirty="0" smtClean="0"/>
              <a:t>, </a:t>
            </a:r>
            <a:r>
              <a:rPr lang="en-US" dirty="0" err="1" smtClean="0"/>
              <a:t>Laguerre,Jacobi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now understand that Dyson’s fascination with the three division rings lead us astray</a:t>
            </a:r>
          </a:p>
          <a:p>
            <a:r>
              <a:rPr lang="en-US" dirty="0" smtClean="0"/>
              <a:t>There is a continuum that includes β=1,2,4</a:t>
            </a:r>
          </a:p>
          <a:p>
            <a:r>
              <a:rPr lang="en-US" dirty="0" smtClean="0"/>
              <a:t>Informal method, called ghosts and shadows for    </a:t>
            </a:r>
            <a:r>
              <a:rPr lang="el-GR" dirty="0" smtClean="0"/>
              <a:t>β</a:t>
            </a:r>
            <a:r>
              <a:rPr lang="en-US" dirty="0" smtClean="0"/>
              <a:t>- ensembles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5" descr="http://wdfyfe.files.wordpress.com/2011/03/gho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2159" y="3941627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267484" y="5079565"/>
            <a:ext cx="1015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E. (2010)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6125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444" y="0"/>
            <a:ext cx="7886700" cy="1325563"/>
          </a:xfrm>
        </p:spPr>
        <p:txBody>
          <a:bodyPr/>
          <a:lstStyle/>
          <a:p>
            <a:r>
              <a:rPr lang="en-US" dirty="0" smtClean="0"/>
              <a:t>Finite Random Matrix Models</a:t>
            </a:r>
            <a:endParaRPr lang="en-US" dirty="0"/>
          </a:p>
        </p:txBody>
      </p:sp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337" y="1136223"/>
            <a:ext cx="3078548" cy="1118645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2643" y="1089228"/>
            <a:ext cx="4010745" cy="1143876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476" y="2510551"/>
            <a:ext cx="8084314" cy="27608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8639" y="5411647"/>
            <a:ext cx="4649674" cy="9981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6" name="TextBox 15"/>
          <p:cNvSpPr txBox="1"/>
          <p:nvPr/>
        </p:nvSpPr>
        <p:spPr>
          <a:xfrm>
            <a:off x="680043" y="1794091"/>
            <a:ext cx="11930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Hermite</a:t>
            </a:r>
            <a:r>
              <a:rPr lang="en-US" dirty="0" smtClean="0"/>
              <a:t>                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302699" y="1886424"/>
            <a:ext cx="1012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Laguerre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53337" y="4794949"/>
            <a:ext cx="973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Jacobi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0013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391" y="346879"/>
            <a:ext cx="7886700" cy="152759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But ghosts lead to corner’s process algorithms for H,L,J!</a:t>
            </a:r>
            <a:br>
              <a:rPr lang="en-US" dirty="0" smtClean="0"/>
            </a:br>
            <a:r>
              <a:rPr lang="en-US" sz="2200" dirty="0" smtClean="0"/>
              <a:t>(see Borodin, </a:t>
            </a:r>
            <a:r>
              <a:rPr lang="en-US" sz="2200" dirty="0" err="1" smtClean="0"/>
              <a:t>Gorin</a:t>
            </a:r>
            <a:r>
              <a:rPr lang="en-US" sz="2200" dirty="0" smtClean="0"/>
              <a:t> 2013)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891" y="2213647"/>
            <a:ext cx="7886700" cy="4351338"/>
          </a:xfrm>
        </p:spPr>
        <p:txBody>
          <a:bodyPr/>
          <a:lstStyle/>
          <a:p>
            <a:r>
              <a:rPr lang="en-US" dirty="0" err="1" smtClean="0"/>
              <a:t>Hermite</a:t>
            </a:r>
            <a:r>
              <a:rPr lang="en-US" dirty="0" smtClean="0"/>
              <a:t>: Symmetric Arrow Matrix Algorithm</a:t>
            </a:r>
          </a:p>
          <a:p>
            <a:r>
              <a:rPr lang="en-US" dirty="0" err="1" smtClean="0"/>
              <a:t>Laguerre</a:t>
            </a:r>
            <a:r>
              <a:rPr lang="en-US" dirty="0" smtClean="0"/>
              <a:t>: Broken Arrow Matrix Algorithm</a:t>
            </a:r>
          </a:p>
          <a:p>
            <a:r>
              <a:rPr lang="en-US" dirty="0" smtClean="0"/>
              <a:t>Jacobi: Two Broken Arrow Matrices Algorithm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5" descr="http://wdfyfe.files.wordpress.com/2011/03/gho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5081" y="258165"/>
            <a:ext cx="1373443" cy="1373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16891" y="3927651"/>
            <a:ext cx="25970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Dubbs</a:t>
            </a:r>
            <a:r>
              <a:rPr lang="en-US" dirty="0" smtClean="0"/>
              <a:t>, E. (2013) and</a:t>
            </a:r>
          </a:p>
          <a:p>
            <a:r>
              <a:rPr lang="en-US" dirty="0" err="1" smtClean="0"/>
              <a:t>Dubbs</a:t>
            </a:r>
            <a:r>
              <a:rPr lang="en-US" dirty="0" smtClean="0"/>
              <a:t>, E., Praveen (2013)</a:t>
            </a:r>
          </a:p>
          <a:p>
            <a:r>
              <a:rPr lang="en-US" dirty="0" smtClean="0"/>
              <a:t>Also Forrester, etc.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4117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8893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Sine Kernel, Airy Kernel, Bessel Kernel </a:t>
            </a:r>
            <a:r>
              <a:rPr lang="en-US" b="1" dirty="0" smtClean="0">
                <a:solidFill>
                  <a:srgbClr val="FF0000"/>
                </a:solidFill>
              </a:rPr>
              <a:t>NOT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Hermite</a:t>
            </a:r>
            <a:r>
              <a:rPr lang="en-US" dirty="0" smtClean="0"/>
              <a:t>, </a:t>
            </a:r>
            <a:r>
              <a:rPr lang="en-US" dirty="0" err="1" smtClean="0"/>
              <a:t>Laguerre</a:t>
            </a:r>
            <a:r>
              <a:rPr lang="en-US" dirty="0" smtClean="0"/>
              <a:t>, Jacobi</a:t>
            </a:r>
            <a:endParaRPr lang="en-US" dirty="0"/>
          </a:p>
        </p:txBody>
      </p:sp>
      <p:pic>
        <p:nvPicPr>
          <p:cNvPr id="4" name="Picture 3" descr="semicircle.pd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119" t="27559" r="6950" b="19322"/>
          <a:stretch/>
        </p:blipFill>
        <p:spPr>
          <a:xfrm>
            <a:off x="1572713" y="2376416"/>
            <a:ext cx="1976785" cy="1026124"/>
          </a:xfrm>
          <a:prstGeom prst="rect">
            <a:avLst/>
          </a:prstGeom>
        </p:spPr>
      </p:pic>
      <p:pic>
        <p:nvPicPr>
          <p:cNvPr id="9" name="Picture 8" descr="mp.pd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812" t="4872" r="6196" b="13542"/>
          <a:stretch/>
        </p:blipFill>
        <p:spPr>
          <a:xfrm>
            <a:off x="1728554" y="4494510"/>
            <a:ext cx="1229189" cy="139637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22429" y="3386376"/>
            <a:ext cx="589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Bulk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304245" y="4303520"/>
            <a:ext cx="1637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Soft Edge (free)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93506" y="4079656"/>
            <a:ext cx="1800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Har</a:t>
            </a:r>
            <a:r>
              <a:rPr lang="en-US" dirty="0"/>
              <a:t>d</a:t>
            </a:r>
            <a:r>
              <a:rPr lang="en-US" dirty="0" smtClean="0"/>
              <a:t> Edge (fixed)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2504642" y="3315830"/>
            <a:ext cx="734" cy="22340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2234188" y="4338795"/>
            <a:ext cx="176383" cy="70549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715838" y="4703300"/>
            <a:ext cx="870621" cy="115185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3280729" y="3468684"/>
            <a:ext cx="399801" cy="87011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1752073" y="3421652"/>
            <a:ext cx="1893180" cy="90538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174926" y="3962070"/>
            <a:ext cx="589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Bulk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987746" y="4468135"/>
            <a:ext cx="705533" cy="137571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49671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34200" y="1589964"/>
            <a:ext cx="25278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400" dirty="0" smtClean="0"/>
              <a:t>?</a:t>
            </a:r>
            <a:endParaRPr lang="en-US" sz="14400" dirty="0"/>
          </a:p>
        </p:txBody>
      </p:sp>
      <p:sp>
        <p:nvSpPr>
          <p:cNvPr id="6" name="TextBox 5"/>
          <p:cNvSpPr txBox="1"/>
          <p:nvPr/>
        </p:nvSpPr>
        <p:spPr>
          <a:xfrm>
            <a:off x="430427" y="1690689"/>
            <a:ext cx="788567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Is there a theory???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Whose answer is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1)  exactly </a:t>
            </a:r>
            <a:r>
              <a:rPr lang="en-US" sz="2400" dirty="0" err="1" smtClean="0"/>
              <a:t>Hermite</a:t>
            </a:r>
            <a:r>
              <a:rPr lang="en-US" sz="2400" dirty="0" smtClean="0"/>
              <a:t>, </a:t>
            </a:r>
            <a:r>
              <a:rPr lang="en-US" sz="2400" dirty="0" err="1" smtClean="0"/>
              <a:t>Laguerre</a:t>
            </a:r>
            <a:r>
              <a:rPr lang="en-US" sz="2400" dirty="0" smtClean="0"/>
              <a:t>, Jacobi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2)  or includes HLJ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For </a:t>
            </a:r>
            <a:r>
              <a:rPr lang="en-US" sz="2400" dirty="0" err="1" smtClean="0"/>
              <a:t>Laguerre</a:t>
            </a:r>
            <a:r>
              <a:rPr lang="en-US" sz="2400" dirty="0" smtClean="0"/>
              <a:t> and Jacobi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includes all parameters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Connects to a Matrix Framework?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Can be connected to Random Matrix Theory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Can Circle back to various </a:t>
            </a:r>
            <a:r>
              <a:rPr lang="en-US" sz="2400" dirty="0" err="1" smtClean="0"/>
              <a:t>differential,difference,hypergeometric,umbral</a:t>
            </a:r>
            <a:r>
              <a:rPr lang="en-US" sz="2400" dirty="0" smtClean="0"/>
              <a:t> definitions?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Makes me happy!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030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for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975" y="1981200"/>
            <a:ext cx="7221538" cy="381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 your own research:  Find the hidden triad!!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07487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8467669"/>
              </p:ext>
            </p:extLst>
          </p:nvPr>
        </p:nvGraphicFramePr>
        <p:xfrm>
          <a:off x="257910" y="1535722"/>
          <a:ext cx="7416798" cy="3130064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328613"/>
                <a:gridCol w="1250462"/>
                <a:gridCol w="2876061"/>
                <a:gridCol w="1961662"/>
              </a:tblGrid>
              <a:tr h="43497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MATH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MATLAB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Probability</a:t>
                      </a:r>
                      <a:r>
                        <a:rPr lang="en-US" baseline="0" dirty="0" smtClean="0"/>
                        <a:t> Density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Remark</a:t>
                      </a:r>
                      <a:endParaRPr lang="en-US" dirty="0"/>
                    </a:p>
                  </a:txBody>
                  <a:tcPr anchor="ctr"/>
                </a:tc>
              </a:tr>
              <a:tr h="81944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Standard</a:t>
                      </a:r>
                      <a:r>
                        <a:rPr lang="en-US" baseline="0" dirty="0" smtClean="0"/>
                        <a:t> Normal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Comic Sans MS" panose="030F0702030302020204" pitchFamily="66" charset="0"/>
                        </a:rPr>
                        <a:t>randn</a:t>
                      </a:r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()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819445">
                <a:tc>
                  <a:txBody>
                    <a:bodyPr/>
                    <a:lstStyle/>
                    <a:p>
                      <a:pPr algn="ctr" rtl="0"/>
                      <a:endParaRPr lang="en-US" dirty="0" smtClean="0"/>
                    </a:p>
                    <a:p>
                      <a:pPr algn="ctr" rtl="0"/>
                      <a:r>
                        <a:rPr lang="en-US" dirty="0" smtClean="0"/>
                        <a:t>Chi-Squared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chi2rnd(v)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norm(</a:t>
                      </a:r>
                      <a:r>
                        <a:rPr lang="en-US" sz="1400" dirty="0" err="1" smtClean="0">
                          <a:latin typeface="Comic Sans MS" panose="030F0702030302020204" pitchFamily="66" charset="0"/>
                        </a:rPr>
                        <a:t>randn</a:t>
                      </a:r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(v,1))^2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</a:tr>
              <a:tr h="105619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Beta Distribution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Comic Sans MS" panose="030F0702030302020204" pitchFamily="66" charset="0"/>
                        </a:rPr>
                        <a:t>betarnd</a:t>
                      </a:r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(</a:t>
                      </a:r>
                      <a:r>
                        <a:rPr lang="en-US" sz="1400" dirty="0" err="1" smtClean="0">
                          <a:latin typeface="Comic Sans MS" panose="030F0702030302020204" pitchFamily="66" charset="0"/>
                        </a:rPr>
                        <a:t>a,b</a:t>
                      </a:r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)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x=chi2rnd(2a)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y=chi2rnd(2b)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x/(</a:t>
                      </a:r>
                      <a:r>
                        <a:rPr lang="en-US" sz="1400" dirty="0" err="1" smtClean="0">
                          <a:latin typeface="Comic Sans MS" panose="030F0702030302020204" pitchFamily="66" charset="0"/>
                        </a:rPr>
                        <a:t>x+y</a:t>
                      </a:r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)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488" y="196555"/>
            <a:ext cx="8256862" cy="1325563"/>
          </a:xfrm>
        </p:spPr>
        <p:txBody>
          <a:bodyPr/>
          <a:lstStyle/>
          <a:p>
            <a:r>
              <a:rPr lang="en-US" dirty="0" smtClean="0"/>
              <a:t>Scalar Random Variables (n=1)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3102" y="5136967"/>
            <a:ext cx="6952273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Note           for integer v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331" y="2892842"/>
            <a:ext cx="244475" cy="279400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4573" y="2133766"/>
            <a:ext cx="1164680" cy="565312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5929" y="2884394"/>
            <a:ext cx="2321969" cy="583968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5657" y="3812271"/>
            <a:ext cx="2482025" cy="6644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2624" y="5174552"/>
            <a:ext cx="244475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403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9192625"/>
              </p:ext>
            </p:extLst>
          </p:nvPr>
        </p:nvGraphicFramePr>
        <p:xfrm>
          <a:off x="257910" y="1535722"/>
          <a:ext cx="7416798" cy="3130064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328613"/>
                <a:gridCol w="1250462"/>
                <a:gridCol w="2876061"/>
                <a:gridCol w="1961662"/>
              </a:tblGrid>
              <a:tr h="43497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MATH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MATLAB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Probability</a:t>
                      </a:r>
                      <a:r>
                        <a:rPr lang="en-US" baseline="0" dirty="0" smtClean="0"/>
                        <a:t> Density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Remark</a:t>
                      </a:r>
                      <a:endParaRPr lang="en-US" dirty="0"/>
                    </a:p>
                  </a:txBody>
                  <a:tcPr anchor="ctr"/>
                </a:tc>
              </a:tr>
              <a:tr h="81944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Standard</a:t>
                      </a:r>
                      <a:r>
                        <a:rPr lang="en-US" baseline="0" dirty="0" smtClean="0"/>
                        <a:t> Normal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Comic Sans MS" panose="030F0702030302020204" pitchFamily="66" charset="0"/>
                        </a:rPr>
                        <a:t>randn</a:t>
                      </a:r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()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819445">
                <a:tc>
                  <a:txBody>
                    <a:bodyPr/>
                    <a:lstStyle/>
                    <a:p>
                      <a:pPr algn="ctr" rtl="0"/>
                      <a:endParaRPr lang="en-US" dirty="0" smtClean="0"/>
                    </a:p>
                    <a:p>
                      <a:pPr algn="ctr" rtl="0"/>
                      <a:r>
                        <a:rPr lang="en-US" dirty="0" smtClean="0"/>
                        <a:t>Chi-Squared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chi2rnd(v)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norm(</a:t>
                      </a:r>
                      <a:r>
                        <a:rPr lang="en-US" sz="1400" dirty="0" err="1" smtClean="0">
                          <a:latin typeface="Comic Sans MS" panose="030F0702030302020204" pitchFamily="66" charset="0"/>
                        </a:rPr>
                        <a:t>randn</a:t>
                      </a:r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(v,1))^2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</a:tr>
              <a:tr h="105619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Beta Distribution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Comic Sans MS" panose="030F0702030302020204" pitchFamily="66" charset="0"/>
                        </a:rPr>
                        <a:t>betarnd</a:t>
                      </a:r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(</a:t>
                      </a:r>
                      <a:r>
                        <a:rPr lang="en-US" sz="1400" dirty="0" err="1" smtClean="0">
                          <a:latin typeface="Comic Sans MS" panose="030F0702030302020204" pitchFamily="66" charset="0"/>
                        </a:rPr>
                        <a:t>a,b</a:t>
                      </a:r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)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x=chi2rnd(2a)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y=chi2rnd(2b)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x/(</a:t>
                      </a:r>
                      <a:r>
                        <a:rPr lang="en-US" sz="1400" dirty="0" err="1" smtClean="0">
                          <a:latin typeface="Comic Sans MS" panose="030F0702030302020204" pitchFamily="66" charset="0"/>
                        </a:rPr>
                        <a:t>x+y</a:t>
                      </a:r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)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488" y="196555"/>
            <a:ext cx="8256862" cy="1325563"/>
          </a:xfrm>
        </p:spPr>
        <p:txBody>
          <a:bodyPr/>
          <a:lstStyle/>
          <a:p>
            <a:r>
              <a:rPr lang="en-US" dirty="0" smtClean="0"/>
              <a:t>Scalar Random Variables (n=1)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331" y="2892842"/>
            <a:ext cx="244475" cy="279400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4573" y="2133766"/>
            <a:ext cx="1164680" cy="565312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5929" y="2884394"/>
            <a:ext cx="2321969" cy="583968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5657" y="3812271"/>
            <a:ext cx="2482025" cy="66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012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08968"/>
              </p:ext>
            </p:extLst>
          </p:nvPr>
        </p:nvGraphicFramePr>
        <p:xfrm>
          <a:off x="257910" y="1535722"/>
          <a:ext cx="8768858" cy="3130064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328613"/>
                <a:gridCol w="1250462"/>
                <a:gridCol w="2876061"/>
                <a:gridCol w="1961662"/>
                <a:gridCol w="1352060"/>
              </a:tblGrid>
              <a:tr h="43497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MATH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MATLAB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Probability</a:t>
                      </a:r>
                      <a:r>
                        <a:rPr lang="en-US" baseline="0" dirty="0" smtClean="0"/>
                        <a:t> Density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Remark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81944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Standard</a:t>
                      </a:r>
                      <a:r>
                        <a:rPr lang="en-US" baseline="0" dirty="0" smtClean="0"/>
                        <a:t> Normal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Comic Sans MS" panose="030F0702030302020204" pitchFamily="66" charset="0"/>
                        </a:rPr>
                        <a:t>randn</a:t>
                      </a:r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()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819445">
                <a:tc>
                  <a:txBody>
                    <a:bodyPr/>
                    <a:lstStyle/>
                    <a:p>
                      <a:pPr algn="ctr" rtl="0"/>
                      <a:endParaRPr lang="en-US" dirty="0" smtClean="0"/>
                    </a:p>
                    <a:p>
                      <a:pPr algn="ctr" rtl="0"/>
                      <a:r>
                        <a:rPr lang="en-US" dirty="0" smtClean="0"/>
                        <a:t>Chi-Squared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chi2rnd(v)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norm(</a:t>
                      </a:r>
                      <a:r>
                        <a:rPr lang="en-US" sz="1400" dirty="0" err="1" smtClean="0">
                          <a:latin typeface="Comic Sans MS" panose="030F0702030302020204" pitchFamily="66" charset="0"/>
                        </a:rPr>
                        <a:t>randn</a:t>
                      </a:r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(v,1))^2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105619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Beta Distribution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Comic Sans MS" panose="030F0702030302020204" pitchFamily="66" charset="0"/>
                        </a:rPr>
                        <a:t>betarnd</a:t>
                      </a:r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(</a:t>
                      </a:r>
                      <a:r>
                        <a:rPr lang="en-US" sz="1400" dirty="0" err="1" smtClean="0">
                          <a:latin typeface="Comic Sans MS" panose="030F0702030302020204" pitchFamily="66" charset="0"/>
                        </a:rPr>
                        <a:t>a,b</a:t>
                      </a:r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)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x=chi2rnd(2a)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y=chi2rnd(2b)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x/(</a:t>
                      </a:r>
                      <a:r>
                        <a:rPr lang="en-US" sz="1400" dirty="0" err="1" smtClean="0">
                          <a:latin typeface="Comic Sans MS" panose="030F0702030302020204" pitchFamily="66" charset="0"/>
                        </a:rPr>
                        <a:t>x+y</a:t>
                      </a:r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)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4573" y="2133766"/>
            <a:ext cx="1164680" cy="565312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5929" y="2884394"/>
            <a:ext cx="2321969" cy="583968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5657" y="3812271"/>
            <a:ext cx="2482025" cy="66447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60021" y="1638476"/>
            <a:ext cx="111953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300000"/>
              </a:lnSpc>
            </a:pPr>
            <a:r>
              <a:rPr lang="en-US" sz="20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Hermite</a:t>
            </a:r>
            <a:endParaRPr lang="en-US" sz="2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>
              <a:lnSpc>
                <a:spcPct val="300000"/>
              </a:lnSpc>
            </a:pPr>
            <a:r>
              <a:rPr lang="en-US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Laguerre</a:t>
            </a:r>
            <a:endParaRPr lang="en-US" sz="2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>
              <a:lnSpc>
                <a:spcPct val="300000"/>
              </a:lnSpc>
            </a:pPr>
            <a:r>
              <a:rPr lang="en-US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Jacobi</a:t>
            </a:r>
            <a:endParaRPr lang="en-US" sz="2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58488" y="196555"/>
            <a:ext cx="8256862" cy="1325563"/>
          </a:xfrm>
        </p:spPr>
        <p:txBody>
          <a:bodyPr/>
          <a:lstStyle/>
          <a:p>
            <a:r>
              <a:rPr lang="en-US" dirty="0" smtClean="0"/>
              <a:t>Scalar Random Variables (n=1)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331" y="2892842"/>
            <a:ext cx="244475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674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0226" y="0"/>
            <a:ext cx="4993532" cy="123983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Random Matrices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5601853"/>
              </p:ext>
            </p:extLst>
          </p:nvPr>
        </p:nvGraphicFramePr>
        <p:xfrm>
          <a:off x="209777" y="1392238"/>
          <a:ext cx="8604024" cy="463247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195074"/>
                <a:gridCol w="1197033"/>
                <a:gridCol w="1770611"/>
                <a:gridCol w="1230283"/>
                <a:gridCol w="3211023"/>
              </a:tblGrid>
              <a:tr h="34777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Ensembles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RMs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MATLAB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Joint Eigenvalue</a:t>
                      </a:r>
                      <a:r>
                        <a:rPr lang="en-US" baseline="0" dirty="0" smtClean="0"/>
                        <a:t> Density</a:t>
                      </a:r>
                      <a:endParaRPr lang="en-US" dirty="0"/>
                    </a:p>
                  </a:txBody>
                  <a:tcPr anchor="ctr"/>
                </a:tc>
              </a:tr>
              <a:tr h="1130254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Hermite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Gaussian</a:t>
                      </a:r>
                    </a:p>
                    <a:p>
                      <a:pPr algn="ctr"/>
                      <a:r>
                        <a:rPr lang="en-US" dirty="0" smtClean="0"/>
                        <a:t>Ensembles</a:t>
                      </a:r>
                    </a:p>
                    <a:p>
                      <a:pPr algn="ctr"/>
                      <a:r>
                        <a:rPr lang="en-US" dirty="0" smtClean="0"/>
                        <a:t>Wigner</a:t>
                      </a:r>
                      <a:r>
                        <a:rPr lang="en-US" baseline="0" dirty="0" smtClean="0"/>
                        <a:t> (1955)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G=</a:t>
                      </a:r>
                      <a:r>
                        <a:rPr lang="en-US" sz="1400" dirty="0" err="1" smtClean="0">
                          <a:latin typeface="Comic Sans MS" panose="030F0702030302020204" pitchFamily="66" charset="0"/>
                        </a:rPr>
                        <a:t>randn</a:t>
                      </a:r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(</a:t>
                      </a:r>
                      <a:r>
                        <a:rPr lang="en-US" sz="1400" dirty="0" err="1" smtClean="0">
                          <a:latin typeface="Comic Sans MS" panose="030F0702030302020204" pitchFamily="66" charset="0"/>
                        </a:rPr>
                        <a:t>n,n</a:t>
                      </a:r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)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S=(</a:t>
                      </a:r>
                      <a:r>
                        <a:rPr lang="en-US" sz="1400" dirty="0" err="1" smtClean="0">
                          <a:latin typeface="Comic Sans MS" panose="030F0702030302020204" pitchFamily="66" charset="0"/>
                        </a:rPr>
                        <a:t>G+G</a:t>
                      </a:r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’)/2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Symmetric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869426">
                <a:tc>
                  <a:txBody>
                    <a:bodyPr/>
                    <a:lstStyle/>
                    <a:p>
                      <a:pPr algn="ctr" rtl="0"/>
                      <a:r>
                        <a:rPr lang="en-US" dirty="0" err="1" smtClean="0"/>
                        <a:t>Laguerre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endParaRPr lang="en-US" dirty="0" smtClean="0"/>
                    </a:p>
                    <a:p>
                      <a:pPr algn="ctr" rtl="0"/>
                      <a:r>
                        <a:rPr lang="en-US" dirty="0" err="1" smtClean="0"/>
                        <a:t>Wishart</a:t>
                      </a:r>
                      <a:r>
                        <a:rPr lang="en-US" baseline="0" dirty="0" smtClean="0"/>
                        <a:t> Matrices</a:t>
                      </a:r>
                    </a:p>
                    <a:p>
                      <a:pPr algn="ctr" rtl="0"/>
                      <a:r>
                        <a:rPr lang="en-US" baseline="0" dirty="0" smtClean="0"/>
                        <a:t>(1928)</a:t>
                      </a:r>
                    </a:p>
                    <a:p>
                      <a:pPr algn="ctr" rtl="0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G=</a:t>
                      </a:r>
                      <a:r>
                        <a:rPr lang="en-US" sz="1400" dirty="0" err="1" smtClean="0">
                          <a:latin typeface="Comic Sans MS" panose="030F0702030302020204" pitchFamily="66" charset="0"/>
                        </a:rPr>
                        <a:t>randn</a:t>
                      </a:r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(</a:t>
                      </a:r>
                      <a:r>
                        <a:rPr lang="en-US" sz="1400" dirty="0" err="1" smtClean="0">
                          <a:latin typeface="Comic Sans MS" panose="030F0702030302020204" pitchFamily="66" charset="0"/>
                        </a:rPr>
                        <a:t>m,n</a:t>
                      </a:r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) W=(G’*G)/n</a:t>
                      </a:r>
                    </a:p>
                    <a:p>
                      <a:pPr algn="ctr"/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Positive</a:t>
                      </a:r>
                      <a:r>
                        <a:rPr lang="en-US" baseline="0" dirty="0" smtClean="0"/>
                        <a:t> Definite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161495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Jacobi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MANOVA</a:t>
                      </a:r>
                    </a:p>
                    <a:p>
                      <a:pPr algn="ctr"/>
                      <a:r>
                        <a:rPr lang="en-US" baseline="0" dirty="0" smtClean="0"/>
                        <a:t>Matrices</a:t>
                      </a:r>
                    </a:p>
                    <a:p>
                      <a:pPr algn="ctr"/>
                      <a:r>
                        <a:rPr lang="en-US" baseline="0" dirty="0" smtClean="0"/>
                        <a:t>(1939)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W1=</a:t>
                      </a:r>
                      <a:r>
                        <a:rPr lang="en-US" sz="1400" dirty="0" err="1" smtClean="0">
                          <a:latin typeface="Comic Sans MS" panose="030F0702030302020204" pitchFamily="66" charset="0"/>
                        </a:rPr>
                        <a:t>Wishart</a:t>
                      </a:r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(m1,n) W2=</a:t>
                      </a:r>
                      <a:r>
                        <a:rPr lang="en-US" sz="1400" dirty="0" err="1" smtClean="0">
                          <a:latin typeface="Comic Sans MS" panose="030F0702030302020204" pitchFamily="66" charset="0"/>
                        </a:rPr>
                        <a:t>Wishart</a:t>
                      </a:r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(m2,n) J=W1/(W1+W2)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(Morally)</a:t>
                      </a:r>
                    </a:p>
                    <a:p>
                      <a:pPr algn="ctr"/>
                      <a:r>
                        <a:rPr lang="en-US" dirty="0" smtClean="0"/>
                        <a:t>Symmetric</a:t>
                      </a:r>
                    </a:p>
                    <a:p>
                      <a:pPr algn="ctr"/>
                      <a:r>
                        <a:rPr lang="en-US" dirty="0" smtClean="0"/>
                        <a:t>0</a:t>
                      </a:r>
                      <a:r>
                        <a:rPr lang="en-US" baseline="0" dirty="0" smtClean="0"/>
                        <a:t> &lt; J &lt; I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6" name="Picture 5" descr="latex-image-1.pd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396" t="1" r="-1" b="5909"/>
          <a:stretch/>
        </p:blipFill>
        <p:spPr>
          <a:xfrm>
            <a:off x="6829248" y="2496005"/>
            <a:ext cx="996091" cy="549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854"/>
          <a:stretch/>
        </p:blipFill>
        <p:spPr>
          <a:xfrm>
            <a:off x="5617524" y="3839999"/>
            <a:ext cx="3180205" cy="586131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8536"/>
          <a:stretch/>
        </p:blipFill>
        <p:spPr>
          <a:xfrm>
            <a:off x="5513300" y="5318943"/>
            <a:ext cx="3388652" cy="469026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990" y="3174498"/>
            <a:ext cx="2040069" cy="621880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177" y="1874732"/>
            <a:ext cx="2077695" cy="621792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717" y="4674208"/>
            <a:ext cx="2024615" cy="62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136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696200" cy="12398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Three biggies in numerical linear algebra: </a:t>
            </a:r>
            <a:r>
              <a:rPr lang="en-US" dirty="0" err="1" smtClean="0"/>
              <a:t>eig</a:t>
            </a:r>
            <a:r>
              <a:rPr lang="en-US" dirty="0" smtClean="0"/>
              <a:t>, </a:t>
            </a:r>
            <a:r>
              <a:rPr lang="en-US" dirty="0" err="1" smtClean="0"/>
              <a:t>svd</a:t>
            </a:r>
            <a:r>
              <a:rPr lang="en-US" dirty="0" smtClean="0"/>
              <a:t>, </a:t>
            </a:r>
            <a:r>
              <a:rPr lang="en-US" dirty="0" err="1" smtClean="0"/>
              <a:t>gsvd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1249614"/>
              </p:ext>
            </p:extLst>
          </p:nvPr>
        </p:nvGraphicFramePr>
        <p:xfrm>
          <a:off x="310121" y="2362200"/>
          <a:ext cx="8453606" cy="2699026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667221"/>
                <a:gridCol w="2195953"/>
                <a:gridCol w="1154273"/>
                <a:gridCol w="3436159"/>
              </a:tblGrid>
              <a:tr h="23390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Random</a:t>
                      </a:r>
                      <a:r>
                        <a:rPr lang="en-US" baseline="0" dirty="0" smtClean="0"/>
                        <a:t> Matrix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Algorithm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MATLAB</a:t>
                      </a:r>
                      <a:endParaRPr lang="en-US" dirty="0" smtClean="0"/>
                    </a:p>
                  </a:txBody>
                  <a:tcPr/>
                </a:tc>
              </a:tr>
              <a:tr h="709433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Hermite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Gaussian</a:t>
                      </a:r>
                    </a:p>
                    <a:p>
                      <a:pPr algn="ctr"/>
                      <a:r>
                        <a:rPr lang="en-US" dirty="0" smtClean="0"/>
                        <a:t>Ensembles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solidFill>
                            <a:srgbClr val="FF0000"/>
                          </a:solidFill>
                        </a:rPr>
                        <a:t>eig</a:t>
                      </a:r>
                      <a:endParaRPr lang="en-US" sz="40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G=</a:t>
                      </a:r>
                      <a:r>
                        <a:rPr lang="en-US" dirty="0" err="1" smtClean="0">
                          <a:latin typeface="Comic Sans MS" panose="030F0702030302020204" pitchFamily="66" charset="0"/>
                        </a:rPr>
                        <a:t>randn</a:t>
                      </a:r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(</a:t>
                      </a:r>
                      <a:r>
                        <a:rPr lang="en-US" dirty="0" err="1" smtClean="0">
                          <a:latin typeface="Comic Sans MS" panose="030F0702030302020204" pitchFamily="66" charset="0"/>
                        </a:rPr>
                        <a:t>n,n</a:t>
                      </a:r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)</a:t>
                      </a:r>
                    </a:p>
                    <a:p>
                      <a:pPr algn="ctr"/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S=(</a:t>
                      </a:r>
                      <a:r>
                        <a:rPr lang="en-US" dirty="0" err="1" smtClean="0">
                          <a:latin typeface="Comic Sans MS" panose="030F0702030302020204" pitchFamily="66" charset="0"/>
                        </a:rPr>
                        <a:t>G+G</a:t>
                      </a:r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’)/2</a:t>
                      </a:r>
                    </a:p>
                    <a:p>
                      <a:pPr algn="ctr"/>
                      <a:r>
                        <a:rPr lang="en-US" dirty="0" err="1" smtClean="0">
                          <a:latin typeface="Comic Sans MS" panose="030F0702030302020204" pitchFamily="66" charset="0"/>
                        </a:rPr>
                        <a:t>eig</a:t>
                      </a:r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(S)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</a:tr>
              <a:tr h="709433">
                <a:tc>
                  <a:txBody>
                    <a:bodyPr/>
                    <a:lstStyle/>
                    <a:p>
                      <a:pPr algn="ctr" rtl="0"/>
                      <a:r>
                        <a:rPr lang="en-US" dirty="0" err="1" smtClean="0"/>
                        <a:t>Laguerre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err="1" smtClean="0"/>
                        <a:t>Wishart</a:t>
                      </a:r>
                      <a:r>
                        <a:rPr lang="en-US" baseline="0" dirty="0" smtClean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solidFill>
                            <a:srgbClr val="FF0000"/>
                          </a:solidFill>
                        </a:rPr>
                        <a:t>svd</a:t>
                      </a:r>
                      <a:endParaRPr lang="en-US" sz="40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Comic Sans MS" panose="030F0702030302020204" pitchFamily="66" charset="0"/>
                        </a:rPr>
                        <a:t>svd</a:t>
                      </a:r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(</a:t>
                      </a:r>
                      <a:r>
                        <a:rPr lang="en-US" dirty="0" err="1" smtClean="0">
                          <a:latin typeface="Comic Sans MS" panose="030F0702030302020204" pitchFamily="66" charset="0"/>
                        </a:rPr>
                        <a:t>randn</a:t>
                      </a:r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(</a:t>
                      </a:r>
                      <a:r>
                        <a:rPr lang="en-US" dirty="0" err="1" smtClean="0">
                          <a:latin typeface="Comic Sans MS" panose="030F0702030302020204" pitchFamily="66" charset="0"/>
                        </a:rPr>
                        <a:t>m,n</a:t>
                      </a:r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))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</a:tr>
              <a:tr h="70943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Jacobi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MANOVA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solidFill>
                            <a:srgbClr val="FF0000"/>
                          </a:solidFill>
                        </a:rPr>
                        <a:t>gsvd</a:t>
                      </a:r>
                      <a:endParaRPr lang="en-US" sz="40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Comic Sans MS" panose="030F0702030302020204" pitchFamily="66" charset="0"/>
                        </a:rPr>
                        <a:t>gsvd</a:t>
                      </a:r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(</a:t>
                      </a:r>
                      <a:r>
                        <a:rPr lang="en-US" dirty="0" err="1" smtClean="0">
                          <a:latin typeface="Comic Sans MS" panose="030F0702030302020204" pitchFamily="66" charset="0"/>
                        </a:rPr>
                        <a:t>randn</a:t>
                      </a:r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(m1,n),</a:t>
                      </a:r>
                      <a:r>
                        <a:rPr lang="en-US" dirty="0" err="1" smtClean="0">
                          <a:latin typeface="Comic Sans MS" panose="030F0702030302020204" pitchFamily="66" charset="0"/>
                        </a:rPr>
                        <a:t>randn</a:t>
                      </a:r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(m2,n))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9617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1061</TotalTime>
  <Words>1775</Words>
  <Application>Microsoft Macintosh PowerPoint</Application>
  <PresentationFormat>On-screen Show (4:3)</PresentationFormat>
  <Paragraphs>442</Paragraphs>
  <Slides>49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Hermite, Laguerre, Jacobi Listen to Random Matrix Theory It’s trying to tell us something</vt:lpstr>
      <vt:lpstr>Hermite, Laguerre, and Jacobi</vt:lpstr>
      <vt:lpstr>An Intriguing Mathematical Tour  Sometimes out of my comfort zone  Opportunities Abound</vt:lpstr>
      <vt:lpstr>Scalar Random Variables (n=1)</vt:lpstr>
      <vt:lpstr>Scalar Random Variables (n=1)</vt:lpstr>
      <vt:lpstr>Scalar Random Variables (n=1)</vt:lpstr>
      <vt:lpstr>Scalar Random Variables (n=1)</vt:lpstr>
      <vt:lpstr>Random Matrices</vt:lpstr>
      <vt:lpstr>Three biggies in numerical linear algebra: eig, svd, gsvd</vt:lpstr>
      <vt:lpstr>The Jacobi Ensemble: Geometric Interpretation </vt:lpstr>
      <vt:lpstr>GSVD(A,B)</vt:lpstr>
      <vt:lpstr>GSVD(A,B)</vt:lpstr>
      <vt:lpstr>Infinite Random Matrix Theory &amp; Gil Strang’s favorite matrix</vt:lpstr>
      <vt:lpstr>Limit Laws for  Eigenvalue Histograms</vt:lpstr>
      <vt:lpstr>Three big laws: Toeplitz+boundary</vt:lpstr>
      <vt:lpstr>Example Chebfun Lanczos Run</vt:lpstr>
      <vt:lpstr>Why are  Hermite, Laguerre, Jacobi all over mathematics?  I’m still wondering.</vt:lpstr>
      <vt:lpstr> Varying Inconsistent Definitions of Classical Orthogonal Polynomials   </vt:lpstr>
      <vt:lpstr>PowerPoint Presentation</vt:lpstr>
      <vt:lpstr> Varying Inconsistent Definitions of Classical Orthogonal Polynomials   </vt:lpstr>
      <vt:lpstr>Yet more properties</vt:lpstr>
      <vt:lpstr>All the definitions are formulaic</vt:lpstr>
      <vt:lpstr>A View towards Structure</vt:lpstr>
      <vt:lpstr>Homogeneous Spaces</vt:lpstr>
      <vt:lpstr>PowerPoint Presentation</vt:lpstr>
      <vt:lpstr>PowerPoint Presentation</vt:lpstr>
      <vt:lpstr>PowerPoint Presentation</vt:lpstr>
      <vt:lpstr>Coxeter Groups?</vt:lpstr>
      <vt:lpstr>Macdonald’s Integral form of Selberg’s Integral</vt:lpstr>
      <vt:lpstr>Graph Theory</vt:lpstr>
      <vt:lpstr>Quantum Mechanics Analytically Solvable?</vt:lpstr>
      <vt:lpstr>Representations of Lie Algebras</vt:lpstr>
      <vt:lpstr>Wigner and Narayana</vt:lpstr>
      <vt:lpstr>Cool Pyramid</vt:lpstr>
      <vt:lpstr>Cool Pyramid</vt:lpstr>
      <vt:lpstr>Cool Pyramid</vt:lpstr>
      <vt:lpstr>Cool Pyramid</vt:lpstr>
      <vt:lpstr>Cool Pyramid</vt:lpstr>
      <vt:lpstr>Graphs on Surfaces??? Thanks to Mike LaCroix</vt:lpstr>
      <vt:lpstr>The “How I met Mike” Slide</vt:lpstr>
      <vt:lpstr>Multivariate Hermite and Laguerre Moments α=2/β=1+b</vt:lpstr>
      <vt:lpstr>PowerPoint Presentation</vt:lpstr>
      <vt:lpstr>Polynomials of matrix argument</vt:lpstr>
      <vt:lpstr>Real, Complex, Quaternion is NOT Hermite, Laguerre,Jacobi</vt:lpstr>
      <vt:lpstr>Finite Random Matrix Models</vt:lpstr>
      <vt:lpstr>But ghosts lead to corner’s process algorithms for H,L,J! (see Borodin, Gorin 2013)</vt:lpstr>
      <vt:lpstr>Sine Kernel, Airy Kernel, Bessel Kernel NOT Hermite, Laguerre, Jacobi</vt:lpstr>
      <vt:lpstr>Conclusion</vt:lpstr>
      <vt:lpstr>Challenges for you</vt:lpstr>
    </vt:vector>
  </TitlesOfParts>
  <Company>Unknown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Bernie Wang</dc:creator>
  <cp:lastModifiedBy>Alan</cp:lastModifiedBy>
  <cp:revision>542</cp:revision>
  <cp:lastPrinted>2014-02-23T21:16:59Z</cp:lastPrinted>
  <dcterms:created xsi:type="dcterms:W3CDTF">2014-01-07T04:22:01Z</dcterms:created>
  <dcterms:modified xsi:type="dcterms:W3CDTF">2014-02-24T18:53:24Z</dcterms:modified>
</cp:coreProperties>
</file>