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sldIdLst>
    <p:sldId id="261" r:id="rId2"/>
    <p:sldId id="303" r:id="rId3"/>
    <p:sldId id="318" r:id="rId4"/>
    <p:sldId id="349" r:id="rId5"/>
    <p:sldId id="327" r:id="rId6"/>
    <p:sldId id="348" r:id="rId7"/>
    <p:sldId id="296" r:id="rId8"/>
    <p:sldId id="292" r:id="rId9"/>
    <p:sldId id="343" r:id="rId10"/>
    <p:sldId id="344" r:id="rId11"/>
    <p:sldId id="350" r:id="rId12"/>
    <p:sldId id="351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3" autoAdjust="0"/>
    <p:restoredTop sz="90939" autoAdjust="0"/>
  </p:normalViewPr>
  <p:slideViewPr>
    <p:cSldViewPr>
      <p:cViewPr>
        <p:scale>
          <a:sx n="80" d="100"/>
          <a:sy n="80" d="100"/>
        </p:scale>
        <p:origin x="-1152" y="-624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4321921-5DF1-4B1E-8224-353FD9CD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D36E-AD6D-4A33-9201-CD39E876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8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48200" y="6096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AE52C05-B2A5-45E7-BFC6-1C60DF571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30250"/>
            <a:ext cx="1828800" cy="536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730250"/>
            <a:ext cx="5334000" cy="536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C832E3C9-0E77-43CC-A607-BEFA0738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31" y="2209800"/>
            <a:ext cx="7221538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43000" y="1143000"/>
            <a:ext cx="6858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7074"/>
            <a:ext cx="609600" cy="330926"/>
          </a:xfrm>
          <a:prstGeom prst="rect">
            <a:avLst/>
          </a:prstGeom>
          <a:noFill/>
        </p:spPr>
      </p:pic>
      <p:sp>
        <p:nvSpPr>
          <p:cNvPr id="10" name="Pie 9"/>
          <p:cNvSpPr/>
          <p:nvPr userDrawn="1"/>
        </p:nvSpPr>
        <p:spPr>
          <a:xfrm>
            <a:off x="8281083" y="-609600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 userDrawn="1"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2999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1000" y="32766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FB4D04-C497-49C5-AFF7-AE73225E824D}" type="slidenum">
              <a:rPr lang="en-US" smtClean="0"/>
              <a:pPr/>
              <a:t>‹#›</a:t>
            </a:fld>
            <a:r>
              <a:rPr lang="en-US" dirty="0" smtClean="0"/>
              <a:t>/31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23CBA99-BED0-44C3-93A7-C7800B5C5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A26A277B-E9D4-4271-98C0-9948DE2C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84D43EAF-1326-42E4-A713-CBCDF2AF9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EAFFDAA-6EE4-4634-ACCA-967C3D4E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0BBF1F2-8C23-4F26-8180-A1F19B7D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730250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981200"/>
            <a:ext cx="722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43000" y="5757863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143000" y="1947863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mitlogo_ppt.bmp                                                0009C8A7Macintosh HD                   ABA78158:"/>
          <p:cNvPicPr>
            <a:picLocks noChangeAspect="1" noChangeArrowheads="1"/>
          </p:cNvPicPr>
          <p:nvPr/>
        </p:nvPicPr>
        <p:blipFill>
          <a:blip r:embed="rId13" cstate="print"/>
          <a:srcRect l="18515"/>
          <a:stretch>
            <a:fillRect/>
          </a:stretch>
        </p:blipFill>
        <p:spPr bwMode="auto">
          <a:xfrm>
            <a:off x="1752600" y="5878513"/>
            <a:ext cx="2613025" cy="273050"/>
          </a:xfrm>
          <a:prstGeom prst="rect">
            <a:avLst/>
          </a:prstGeom>
          <a:noFill/>
        </p:spPr>
      </p:pic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1155700" y="5867400"/>
            <a:ext cx="493713" cy="261938"/>
            <a:chOff x="728" y="3915"/>
            <a:chExt cx="311" cy="165"/>
          </a:xfrm>
        </p:grpSpPr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jpe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072346" y="22098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 Edelman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Jeff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Bezanson</a:t>
            </a: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, 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Viral Shah, Stefan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Karpinski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and the vibrant community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867400"/>
            <a:ext cx="945393" cy="72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8061" y="6613847"/>
            <a:ext cx="266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Computer Science &amp; AI Laboratories</a:t>
            </a:r>
            <a:endParaRPr lang="en-US" sz="1200" dirty="0"/>
          </a:p>
        </p:txBody>
      </p:sp>
      <p:sp>
        <p:nvSpPr>
          <p:cNvPr id="6" name="AutoShape 2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Edelman\Downloads\j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412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0" y="3581400"/>
            <a:ext cx="8801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22376" r="10202" b="6595"/>
          <a:stretch/>
        </p:blipFill>
        <p:spPr bwMode="auto">
          <a:xfrm>
            <a:off x="-76200" y="685800"/>
            <a:ext cx="9254359" cy="56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175"/>
            <a:ext cx="7107237" cy="1239838"/>
          </a:xfrm>
        </p:spPr>
        <p:txBody>
          <a:bodyPr/>
          <a:lstStyle/>
          <a:p>
            <a:r>
              <a:rPr lang="en-US" dirty="0" smtClean="0"/>
              <a:t>Why is Julia fast?</a:t>
            </a:r>
            <a:endParaRPr lang="en-US" dirty="0"/>
          </a:p>
        </p:txBody>
      </p:sp>
      <p:pic>
        <p:nvPicPr>
          <p:cNvPr id="5" name="Picture 4" descr="fig-design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038600"/>
            <a:ext cx="6290441" cy="1447800"/>
          </a:xfrm>
          <a:prstGeom prst="rect">
            <a:avLst/>
          </a:prstGeom>
        </p:spPr>
      </p:pic>
      <p:pic>
        <p:nvPicPr>
          <p:cNvPr id="6" name="Picture 5" descr="fig-design-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621517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9" y="4419600"/>
            <a:ext cx="901521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47800"/>
            <a:ext cx="162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8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JULIA NOTEBOOKS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8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61"/>
            <a:ext cx="7107237" cy="87617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221538" cy="4114800"/>
          </a:xfrm>
        </p:spPr>
        <p:txBody>
          <a:bodyPr/>
          <a:lstStyle/>
          <a:p>
            <a:r>
              <a:rPr lang="en-US" sz="2400" dirty="0" smtClean="0"/>
              <a:t>Design a high performance technical computing environment for today’s world</a:t>
            </a:r>
            <a:endParaRPr lang="en-US" sz="2400" dirty="0"/>
          </a:p>
          <a:p>
            <a:pPr lvl="1"/>
            <a:r>
              <a:rPr lang="en-US" sz="2400" dirty="0" smtClean="0"/>
              <a:t>Performance: not an afterthought</a:t>
            </a:r>
          </a:p>
          <a:p>
            <a:pPr lvl="1"/>
            <a:r>
              <a:rPr lang="en-US" sz="2400" dirty="0" smtClean="0"/>
              <a:t>Parallelism: not an overcoat</a:t>
            </a:r>
          </a:p>
          <a:p>
            <a:pPr lvl="1"/>
            <a:r>
              <a:rPr lang="en-US" sz="2400" dirty="0"/>
              <a:t>Data sizes: everyday to “Big data”</a:t>
            </a:r>
          </a:p>
          <a:p>
            <a:pPr lvl="1"/>
            <a:r>
              <a:rPr lang="en-US" sz="2400" dirty="0" smtClean="0"/>
              <a:t>Doesn’t baby you; let’s you grow </a:t>
            </a:r>
          </a:p>
          <a:p>
            <a:pPr lvl="1"/>
            <a:r>
              <a:rPr lang="en-US" sz="2400" dirty="0" smtClean="0"/>
              <a:t>Cloud served, on desktop, or  embedded…</a:t>
            </a:r>
          </a:p>
          <a:p>
            <a:r>
              <a:rPr lang="en-US" dirty="0" smtClean="0"/>
              <a:t>Working with Julia should be a better experience than what people are generally using today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7" descr="C:\Users\Edelman\Downloads\ju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" y="569164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e 6"/>
          <p:cNvSpPr/>
          <p:nvPr/>
        </p:nvSpPr>
        <p:spPr>
          <a:xfrm>
            <a:off x="8281083" y="-609600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2999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63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107237" cy="1239838"/>
          </a:xfrm>
        </p:spPr>
        <p:txBody>
          <a:bodyPr/>
          <a:lstStyle/>
          <a:p>
            <a:r>
              <a:rPr lang="en-US" dirty="0" smtClean="0"/>
              <a:t>Julia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3368357" y="4536174"/>
            <a:ext cx="533400" cy="528851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22266" y="6553200"/>
            <a:ext cx="914399" cy="457200"/>
          </a:xfrm>
          <a:prstGeom prst="rect">
            <a:avLst/>
          </a:prstGeom>
        </p:spPr>
        <p:txBody>
          <a:bodyPr/>
          <a:lstStyle/>
          <a:p>
            <a:fld id="{3DFB4D04-C497-49C5-AFF7-AE73225E824D}" type="slidenum">
              <a:rPr lang="en-US" smtClean="0"/>
              <a:pPr/>
              <a:t>3</a:t>
            </a:fld>
            <a:r>
              <a:rPr lang="en-US" smtClean="0"/>
              <a:t>/31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17095" r="11438" b="41778"/>
          <a:stretch/>
        </p:blipFill>
        <p:spPr bwMode="auto">
          <a:xfrm>
            <a:off x="5888459" y="742049"/>
            <a:ext cx="3108336" cy="1325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9414" r="10199" b="16331"/>
          <a:stretch/>
        </p:blipFill>
        <p:spPr bwMode="auto">
          <a:xfrm>
            <a:off x="147083" y="838201"/>
            <a:ext cx="2291317" cy="1330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" y="2168873"/>
            <a:ext cx="6096000" cy="1640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91979"/>
            <a:ext cx="9010650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63" b="27064"/>
          <a:stretch/>
        </p:blipFill>
        <p:spPr bwMode="auto">
          <a:xfrm>
            <a:off x="2667000" y="1066800"/>
            <a:ext cx="2956412" cy="676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999" y="5375701"/>
            <a:ext cx="7197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Classes starting up at Harvard,           around the country </a:t>
            </a:r>
          </a:p>
          <a:p>
            <a:r>
              <a:rPr lang="en-US" dirty="0" smtClean="0"/>
              <a:t>and around the world…..</a:t>
            </a:r>
          </a:p>
          <a:p>
            <a:r>
              <a:rPr lang="en-US" dirty="0" smtClean="0"/>
              <a:t>Schools starting up compute servers for Julia ….</a:t>
            </a:r>
            <a:endParaRPr lang="en-US" dirty="0"/>
          </a:p>
        </p:txBody>
      </p:sp>
      <p:sp>
        <p:nvSpPr>
          <p:cNvPr id="8" name="AutoShape 5" descr="data:image/jpeg;base64,/9j/4AAQSkZJRgABAQAAAQABAAD/2wCEAAkGBxQSEhQUEhQVFhUXGR4XGRgYGCAfHBwdHyAcIR4gHxscHSggHiMmIB0cIjMhJSkrLi4wGx8zODMsNygtLisBCgoKDg0OGhAQGy8mHCQtLCwsLDcsLywsLiwsLDIsNjQsNyssLCwuLSwtLC4sLDAsMCssLi8sLCwsLDAuLSwsK//AABEIAOAA4QMBIgACEQEDEQH/xAAcAAACAwEBAQEAAAAAAAAAAAAABgQFBwMCAQj/xABQEAACAQIEBAIFBggKCAYDAAABAgMEEQAFEiEGEzFBIlEHFDJhcSNCUoGRoQgVM2KCkrHRJDRDU3JzorLBwiU1VGN0g7PDFpPS0+HwF0Sj/8QAGwEBAAIDAQEAAAAAAAAAAAAAAAECAwUGBAf/xAA2EQACAQIDBAgFAQkAAAAAAAAAAQIDEQQFMRIhUWETFUFScYGhsSKRwdHhJBQjMjM0coKy8P/aAAwDAQACEQMRAD8A2/BgwYAMGDBgAwYMGADBgxR8T5zJByIoEV56iTlxhyQi2VnZ2tuQqqdhuTYYAvMGFnJeI2DVUVc0Eb0pTXKraYmV11KfGfCwsQVJPY98Rq7jITq0WVq1RM3hEoQiCMn57ykBWA66U1E2tgCxzjiqOGTkRpJU1Nr8mEXZQehkYkJGPe5Huvikyz0ixiSeKtURSxMBpgElQLFQ27RxmzLfSe1xigEcifwOCnqWhbxSytFND6xIRd3nqGj1gFr+GNTcAeIDw4n0WayBhSUtfQQuPCsFPRySFPieZtbuSo9+AGii44y+VtK1USv00SExt+rIFP3YuqutjiiaWRwsaKXZ+wUbk7Yy2vz2pp5JKeuj/Gj2uI6eNGRR2EqcovEepHia/liTwFHABVNEIPW5UNqCzwoi29nRKuo6j7UgS3QbDAFhxXxvTzUcyUs06VBUNFpgnViQQwseV0a1r9N8K1RmGuppS1Tm7Q6GLOYGRoHa1vFHEC4BUAqVZbEEE74lcM8QVtIgjjUVOhiJMvIZKimXsIy5JmjHQEBuosbdLuHiGomYijzCnVzv6tXwmOZL728JUkC9r6T8TgD5kfE9Q5K0tVT1xW94J19WqrDqRtpb46FG/XDbkHEUdVrUK8U0e0sEo0yJfobdGU9nUkHzwm8RPVmC9fHQSad9SlQFI7o000ZUjzDA4q+DObW6b1FSKqEHkVElIynT86OVw7xzRnbZmDXFwb4A17BhQn4lq6RWNbRM6qD8tSnmIf6UZtInxswF+uPXAPFb1quJ1jSUBJUVL2aGRQUYatzZtSk26r7xgBtwYCbY8QTK6h0YMrC4ZTcEHoQRsRgD3gwYMAGDBgwAYMGDABgwYMAGDBgwAYMGDABjlVVKRI0kjBUQFmYmwAAuST7hj7U1CxozyMFRQWZibAAbkk+VsYNx5xhPWz1NPBNejOiytHpJ8Kk+0of27nfrt2tgXp05VJKMFdsfMkzapmzKCeQlaepimSGAjdUTlssj+TPubdgVGJnG9VHVXooYVnqF8ZdiVjpTbaR5VIKsASQinUR5DfGL5VVVlNIZYagiQgjU3jPi06vbBsTpW56mwxyrWqpTIXqG+VOqQKSqubAEsiWUkgC9xviNpHs6sxXcZo3D9Hl0T/wanq80dbapAoaESWGtw0rLHqbrcFrbAEDEYVGa1Vc1PHVz0lkMpWaCKMRpey20MwkBPh1XFtLbG2M/phVRqEjqpkQdFSWRVF+tlVgBjm9JMxu8gkY7apLubeV2ube7phtIdWYruM0SiyqethgrndqixZJGRVMilGZC3LAEdTHtfTpWS1rFjtj3DT1ZLJBWUDwH2kgcUchPlIFiaRPgGB946YztYqgElZ2S5JtGzILk3NlSwHwAx9iimGolonLe00sSSsfi0qsfvw2kOrMV3GaXS+tUTQgJRUNPM2hpoE57q5PgEruw2c9H8W5FwMMWbcCT1Gjm5jKxRwwZoYg6WNzy3RVZCRte5HmDjE44pVkSRDAjoQyskEa2INwbKgBsbHfyxe/+L82/24/+XH/7eG0h1Zi+4zcs74egq0CzLdl9iUG0qHsyON1OEvjCnqqeFTUrQ5hHrSJDURaJbuwC3YXj26lvALAnCD/4vzb/AG4/+XH/AO3iLmee5hUpy56oSx3DaWjQglSCLjRvuOmG0h1Ziu4xrovVVnIV6EdkTK6cyVDtbcc0qwjAO1wR53XFjmeRSx0s9TUI0NNCjSpRJMxeVgNnqZw2pz3KqSB5nvnOZV1bOixy1GpEOpVCKgBsRty0U9D0xWvl8p9qTVbsxJH2HbDaQ6sxXcZpVTHLlVbSGKomnSoW/q1MQQzixNklka0ZBJ1DcaevfDDm+bQ1DRGaOqyypU2gqJYwEBPzC6s0bK3dHIv2sbYxVcvkAsHUC+rZQDcAgeIDUBYna9sffUZbgmQMR9Max9jgjDaQ6sxXcZutVxBPypqSqRYqqSGQQSobwztoNuWx3V/922/kTin4ekNJFDLlwaSF4UlkoyfaBA1yUxJ2dWuHiNgT5EgnI4aOZCpWQDQdSgi4UjoQpBUW+GPEmXSMxYuCxJYm1jc3JIsNr3N7Ww2kOrMV3GfqDJ81iqoUmgcPG4uD9xBB3BB2IPQjE3GAcHcV1lLU0sctSPVdXLZCqKiJY73CgjT1vftjbfx/TesLTc5Oe66lQHcixbY9PZBNr9BfEnkq0p0pbE1ZllgwYMDGGDBgwAYMGDABgwYMAGDBgwBQce0Ymy+pUuqAJr1P7HgIez/mnTY+4nGCVWYmpq6moMZiMrK2huq+EADoOwB+vG28QKKytio2/IQoKqoHZvERDGfcWVnI76B2OMbzitWeurZUIKPMdJHQhfCCPcQL/XistDZZQr4yHn7M4YMGIj5nCCVMigjFDs6lanTttySvxdiXgxEXMoydKNrbyQFj9ig49msUMFfUjHcCRShPw1AYWZi/bcPfZ6SN/FEjBiH+M49yGJA6sFYgfEgWwLmsJ/lU+3CzCxuGe5VI/NEzBjhT1schIRwxG+2O+BmhUhUV4NNct4YMGIT5pEpIZrWNuht9trdj9mBWriKdK3SSSvxJuDHCnquYLxRzSDzSJ2H2gYHq1VgsgeNj0EiMl/hqAwszCsfhm7Kovmd8GOME5cXjjmkX6UcTsv2gWxxkzONTpclG+i6lT9hGFmFj8M3bpF8yZgxEjzKNjs2xBIJBANutietsS8DNSr0qv8uSfgyuz4HlbdQf8DjRsoFPBAlZTA6Ia5qgnsKZnkprDvZI7NbsMZ3ng+Ra3Xt8cabkFLTrXpHF/EMzpJNEV/Cj7cxFHzdgSR2Nx2xeOhyeeK2K8kaq1SgYKXUM24XULke4dTjrjGuFqBP9HvJHepTMXp5J3Op5OVFMNmO6oNIGjpdb+/Gy4sacMGDBgAwYMGADBgxW8SZp6rSz1AUMYo2cAmwJA2BPYX6nAFljKMwp6N6atrswklNRFNLGCkrK8GlysKRKGAW66HuRvrJO2LfPs2mywU809dzTLIqvC6RqhViNbRFVDoIwb3dmFrAm5Bx94to6Wsq4Y444TIoSpnqtKkxwIdSgSW6yFbDf2Qx6YATMiq6uqhmjlDrNVtEkkrqV1IsKAAdPDbmSuRYaQRsZBZaqqWKKpqYoG1xJJoRtWq4CgE3Gx3v028sO3Ekb5qy1ooquWkjGmPTKgZ1DXaRadkJdXsBYtdgosMIjTI89S0QCxmTwgR8uwta3L+ba3TzxWWhtMn/rIefsyv4jnKQnSbEkDrvY41P8HyIPQ1IkAb+En2hcfk4+xxj+d0XKV5AQdRIsygkagQbN1xsn4PTXo6oj/aP+2mEdCM1nOdduorPhru/JqMMCoLIqqPJQB+zCn6XKdHymrLqrFU1KSL6WBG48j7xjtwTxga96uJ4GglpZAjoW1ddVjew+ifu88UnGmeNVZXm45JjSBmgVy1+YUZQzAWFgDt33v5HFjWDxkkarTwKoCqI0sALAeEdhjrJQRMbtHGT5lAf8MKXE3FM2X0dHJFTCoEnLiI5mghmUaLeEggm4uSLbee1xkWcVEk0sNTS8hkRXV1k5kbhiRYPoXxAjcW+7qBlHp9p0WopdCqvyMl7C30iOnvucKlCbxRkfRH7MOH4QQ+XprfzMl/7Vv8cI+W0gAWS5JZb22A8VidgP24pI6PJLp/Ctdfme85e0Eh/Nxo34PKfJVpI35qqfqDfvxmOcUyhWl+cBbcAi3Q9RcbE9CMal+D7JeKt2taZf2HCJizxt1PiVnbdzV3v/AAa1hW9KNOr5VWa1DaYmdbjoy7gjyIPfFPl3HNZO9fyaKJko5Hja9QVZyha+kcogmy3sSBuN8d+KM9jrcgqKmG+iSnY2PUH2WU+8EEfVi5oRp4bQLSUwUAKIY7ACwA0jtiwdQeoB+OKvJZCKGBlFyKdCB5nQLYh8A8RNmNFHVPGIy5YaQ1x4WK3uQPLAGV/hG7TUX9XJ+1MJWRVCmJF1AuAbi+43OHb8JEfK0R/Ml/amEXJ6UMEmcsXNyLnby6YrLQ22TOaxH7tXdt/hdX89LakjOz8i1uu1vjhmzQmFqeahYSwwSJMoRgQhYX3sCQHCtAQbHVEt923Wc5HyRG25A36Y0LgxuTMtZLHWvTNCI2qpQANJFrSR3LPEpsRMALDrdbnCOhfPH+q8l9S04VXnS5co9ovUZpKPoLNzBEp8ieb9ehsahhGyGnjyyseAg8mqVGglJv4oowhhZ/PQodb9fH3xE4cikzGk9eGYzxytqYLE4EMJG4jaIizaRbUW3NydtsWNMaJgxTcJ5yaqlppZNIlliEhUfUCwB30kkW+Ixc4AMGDBgAxlnENK8VVmssbOVjjiqJadmvDNC6us6FDsGtGzBhY367HGp4zzNcySN87qmsY44IqYeTOEdtN+m5nRfrwBGz7hSGlp1roZqiR4eW0ImlLqsbMoaMKfmuhK737eWI3FXDRy/LqiGCRAKqc8yaZxGkUPzY7kliAoEYVQT4msB0x2pMzSrgy/LhzBIhjeqWVdLpHTBHuwO1nfl2PQgnyNuLVkNbmM1VMDUR07er0VOtm5sqgGWQKfDYEgaydIFiTsMATeE6urzGOV4a1IIqd+TEIIRy2CohuwmBfTvYAadgcZOMyapqKiZ1VXkKuQvs3I3Iv2PtfXjVOHOHPXqrMJa5QCJUhMVPK6xHTGrEPp080gOqksN7Ha1sJHHlGsOb1CIoVDHEVVRYBVjRAAB0HhxEtDYZXLZxcHz91YVeJh8g3xGNX/AAdz/Aqn/iP+2mMk4iqVMbRg3fbwjrjWPwdXvSVX9f8A5F/diI6GbOZxliW4u+5LzOvHtZLlGYrXwRcxKyM08iDa86/kj8TsPgrYteMctNNw/UROdTiG8jfSkZg0jfW7Mfrw8VdHHKFEiK4VlddQvZlN1Ye8Hvha9K3+qK3+r/zLixqRa9J515RQIW08yWmXUDYi69QfMdcNnCGWRZeDResNNKxkqPlPbKswBJPfxEbnqSfq8xcO01dQUkdVEJFWKNgCSLHQBe6kdsWGT8M01K7SRRnmuNLSO7yOR5a5GZrbDa/bAGV/hBi0tKfOKUfZp/fhKy43ij/oL+wYc/wifytD/QqP2JhHyqZeXGtxqCC69xYb7YpI6PIqi2mnw+oZ1+Qk/o40z0CQlBWqbbmKQW8nEhH3DGYZzKOVIgN2K7KOv2Y0n0BWD1wDariFulrG89xv5Ha/fCIzxxct3Yl7soHhrgnEMlJUctUqpTJFoBLIWk1Mrn2To8vLqDbDtm7054Zc0m0PqoC+fUag352rVf33w5UXDVLCagxwqpqbmbqdd9V7gm2+punmcLnHuUw0mS1kVPGscei4Vb2uWW/XFznEMvDX8Rpv+Hj/ALi4VvQe4OUQKDfQ8qk/8xj+wjDNwxGGoKVWFwaaIEeYMa3xJybJ4KSPlU0SxJctpXpc9T8cAY1+EkflKL+hL+2PCXkP8Xjv5H9pw6fhHEc6jv8Azcv95MImSVahEiYlZAPZII7npistDcZJUjDENydla3m2iwlozM8MKjUZJAoW9r7Ha/v6fXjRTUU8eWQ1cdXIascmNi8rtZyyJJG9NexVQWvGEvYXG9jhM4bF8yy9R/PBv1d/2XxqPHlAYqiiqKOKnFS8/KLyILODG7BWYDULlAAw3F/iCjoY85lfFy5W9jnw5kcVfljU000U0PNPKanJBiRWDKnjGpCu62IuFsMReG+F6epiqamV5Y4pZpA0EchSIxQnlKrqvXaMk7i+qxx9hz1EzCGXltTTSsKatp3te7X5EwI8LjWNHMHUOAbEWx5rK8002ZUEcbPNVya6eJTYaZorSPqOyqro7N7yPpYsas8cHs75lBVMSq1dLMY4+ixwRvCIFA7XUlz/AE8abjPYqpVGR1BsgAemkNwAt4W1K3aweH6iuH+CZXVXRgysAysDcEHcEHuCMAe8GDBgCh49qHjy2seNirrA5DDqPCenv9+MzlyUUNTTU8kgfLJKpJnJN2jlEQ5UUrX9i4jIuLED3Y0j0jf6rrv+Hk/unCdxoqK1dFIBaoy1JIh9KaEuBb84F4/qHuwBDynLhm80lRPdNCSUTeLSKqRWdl2W2pVQKzDuR5Kb1PAsSPBTUVLfn1Wpq6a28cMbWaEHsWuBYfzmr54w95Tlq0tRldCtvkIJqh/e9lj1fWZpftwncMU00MuZTc4U1AJpVM+m7/lG1LB2u1lUtZt1UAEjYBhyHjOjpPXmlkJL1sz6Y0ZyqLoiDMFB0glLC9r9sKnpaT/ScEtiBNTLswsQQX6jsbFdsXzlUmoqWmy+XRGvrktOhTWWuVgMzuwF9i5BYkMFG9sLnpUz0VbQSiCaFqaVqeQvoK6mCvpDRuwJAU38r+eDM2HqdHVjPg0/USM9pwiPIpZWPWzGxvsbjp0wxejPjxMqjmR4jIsrK40tYggWO2kgj6/PEGsphIhRr2Pl1xBgyOJfpn9Ij9hGKJ7josblU6te9NLZtx7d5pZ9OsZ9micj3ygfdoviJxF6T0zGgqKdKaRWkXQGDqyqbg+K+lrbdgcIf4ni8m/Xb9+OiZeqqQhZSe+on9p2+rfDaMEMjmn8dmuT3+qsaJSemSnpoooXpptUcaIfEnUKB0BOJ1P6a6ZulLUX7WMdvtLi2MskyyNrFwWNgCdRBNu5sQL48/imLyb9d/8A1YbRPUU9rst47/Pc0WvpB4vXNpAypylgjcAE6i2r2iSF0i1hsCcVmWxKUR7EsVBuSSdxv1x5/FEX0T+u3/qxNRAAABYDYDENmywGAlQfxper33v2og5tCBG7gWe3UdfL6/LDB6NOK0yo1ElRHI6ThNJiKEjSZDuHdeuvsT0xWSIGBBFwdjiIuVRDov8Aab9+CdiMdlzxErxta3G2++ujv6Gsf/milZS0dNUkDqW5agfZIT92KXiX0nw5hR1FNHTzq7gKGJQqPEpuTrB6A9AcIn4ui+gPv/fj0tEqiyDTcgm197G9jv0PQ4naPDHInGzfZz3t8rqyHSh9MZpYoadqINyo0jJ57b6VAJsICO3ni9o/TLE4v6nP9TJ/nKn7sZS2VRmxYFmAA1Fjc287HHz8UQ/Q/tN+/DaKrI5bW+2z/c0/9Wif6VuKBmM0LcpolijawZgWa5F7keFenmcQMphj0K6LYsOp3Pv3xzkyOE/Nt8DifDEEUKvQCwxDd0erAZZKhXlKSWzbd2u/yXPgXno5p+ZnNN/ukkk/ssv+YY0Hj3iOm5kEHNAqIKylcoQQSpdQdJIs3gc3t03wq+hGl111ZNbaONYgf6R3/wCn9+GisamkzOpp2EVStRAshi1KSJYDpI6+FijKRe26HcYutDnMbU6TETlzZD44yqKZKqmc6aimjNbSSXswS5LIG62V1I9waMjdcL+ZZjmNM+X1cipM8tK0UcltLapEDhZR0uhGoEW1ANsDfHvjnI5dME6VDzUFxE7uPlqeJn0yKz2DsoBZDruRuGv1DlxHl4rBX0F9jBFUQG/st41GnyAaJTt11nzxJ5Ra4Q4dSeCNZ5ObQLIJoFcWaeflEy9f5INzSFt4jqN9IGp39Gy2yuj98QYe4MSwX9EEL9WFzhLP462RTChjp6OiHhIsBJILEAH+bWJkv5s+GX0eLpyuhvt/B4z9qg/44AY8GOXrKfTX9YY+4AyytyKRjmFNNU1nrLI8qmNyyVML3UDkN4QU/JlUsR4SDuMc8wdMxo8oqduZBVwQzA9VJZUdSDuPGqGx7HD3xflUkixz01vWqZuZFc2DgizxE+Trt7iFPbGXcYJG7HMqIyDU8frFODpeOoR1Kc2LvqYBPMMQRcMcAX2d1kkufyU8RKs9ItPzB/JoWEsrX7HRsD9IrjvlES19cAFCZbloXlJ0SSXTdXPmqr4hfsVb52FmHN4pMwr6kOdFRASHF7pAmkTWPUMwjVBbcNIPLHui4pFVClDTI8jTsZKoReFnLbmFCbBURQsbSm1kVQLkjAHbJ3bMK2plppX5lVIV1oxtT0sfyYkPbmyWIQH2dTsOuGb0ncNxR5M8VPGESnKyKB5A2cknckqzEk7k7nFnwZJDTO1H6oaOZ9U4UsrrKL+IpIvXTcDSQCo07Wwz5nRLPDLC/syI0bfBgQf24A/NdJJqRT5gfb3+/HXELK0ZOZFJs8TlGHkQSD/aDYm4xPU7/A1ulw8J8vVbgwYMGIPWGDBj1FE730RTOAdJKQyOL7G2pVIvuNvfiTHUqwpq82kubsecGLOl4brpd46KoP8ASUR/9VlOIubZbPSW9agkhDGwLAFSbXsHQst7A7XubG2FmedY/DOWyqiv4kbBi4i4SzBlDLQzaSL7tEp/VaQMPgRfESoyWrjNno6ofCB3H2xhh9+FmQswwrdukXzIWDHuogkj082KaLVfTzYmTVa17awCeox4wPTTqwqK8GmuW8MGDBiDIGPjtYEnsL4+4hZvLpiNup2AGJRgxNXoqMqnBGt+g7LbZfLK171Erm4NjpUaNiNx4g+Iz5X6gyUyopkgb1qhlCqHmVb86nYgDVIYy4B+cGB6qcPvCWVeqUVNB3jjUN72tdz9bEn68U3Gs6VB9SSneonAWa6SCLkbnRJzuqNcGwUEmx2tjKfPCA+ZrDWKwtJl2ZR6yeqpLYAkj6MiFdQ7EMxsAxxTcOSvS5+tG5JRKV4YiTctHq5sd/eg1R376PfiHDA6U1TTSQzVMKsWmgkCtPTSm7iRQgCywyG58Fju+3UDnV178xJqccyRY6U07udmR2njQs3mqzujHziueuAOWXVppMpzaY2BeeSjgsLXXU9j77NLKb+44sYuDqWd6OkWOUsIo56p5ZHLLGNlj0s5VDIwIsALKrdNsFNHTxrSag08cN/UqdReSrnJJepK9k1E6WbYC7XsRh+4TyiSFZZagqamofmzFei7BUjU91RQFB77nvgCz/FsP8zF+ov7sGJWDAFHnPFUNNJyis0sukMY4IXlYKdgWCAhQbHqd7YX+K8vo8xoJ6yCJHnSJzHJo0yq8YJ0tezAhhbS3TEuaqehraqWSnnlhqeWyyQRmQqyJpKOi+IXtcNYjc9MJMOVVFKk086VVMs8kswmRzIsKyMxCVVLcrpsd2QEi+5FsAHH2Xwx0VNHSrd6+UyDa7EPpl5SkWspl5Xwtiwy15o6yOop4nqVpo2p6nkgCJdRT5KlQ2DGIrdje5vub2An1VI0WT0McjRhw0NNz4yG0xSOqFo5LXXXHYahY+LFzXcQQZbNS0aRaacx3Zl9mEF1SIn81nLAt2JBPfAH2gklra2GoME0EFMj6ecoR5JJLA2S5YKqg7m1yw8sN2KPifiqCgEfOLEufZQaiEBGuRgOiIDct/ji8GAMB9JuWeq5szDZKpRIPLV0YfrAH/mYpcav6a8kM9Dz0HylM3M9+g7P9gs/6GMkp5dahvMff3xSSOnyDEXjKi+zevr/ANzOmDBgxQ6Mq86qbBQjeIOpIB3A99ug6Y2X0CH/AEYf64/9OLGMZvEEClbjXIAwubG5v0vbrvjS/RZlc1TlUMcUzwp63qnMbFXaMRrdVYbi7aOhG198ZInH5y5dJ8RseE30sQSPQfIxtI6zwuFVSx2kXsN8L3BuXVMxzCNa2pD09aUiLys45asDpbVcnUuxPw94N76VOJ56GCP1RS87vrIAvaGIa5WOx2tpUntr87YsaUdsGItFWrNCk0e6yIJE94YXH7cZfwdXz16QzQ1swrYqgeuU0j2Tl67OFiOygL0I8iDv0A4/hBf/AKP9J/70OM2yapQxRrrBfT0vv9nXGlfhCL4aI/nsPvixmmSQqYomNy1upJNuo2BNhttikjf5K57do20d78LrTmWWDBgxQ6sMTOEMt9czSmitdIjzpPglm+86B+kcQXcKCT0AvjR/QTk5EU9a48UzaE/oITqI+L3H/LGLxRoM+xGzSVJave/Bfn2NTwrZlTVVNWSVVNCKlJo0SSISKjq0ZbSyl7KQQxBBIOwtfDPLex021WNr9L9sKfB/HC1ixiaJqaSSMyoGYFJEGzFHHUqeqkAjytvi5ygq11JWQTy1tWZ6fnEHnU8gkWnVbhEqIbaZEAuS63sWbcdcWWS5eaShqqmrWBxE0lTAYWuhQhZPAb7I8oLBCTbVbpi0yrjcVFSU5Oil5ElQs8jflEjdULBOyHUSCdyBe24xBybKxUZVU0nN5MaTzRLIACFiSYsBY7W0+H4YAn5XTxZbTetVOqSpm0cxwuqR3ewWKNR0UEhVQWAtc9ziyynilZZhBLBPTSspZFmUAOB10ujMpI7re4G9sZ9+JGn5VXRUjypFLHL6zPIfWqkK1zylfwqhG41aQR7IHXDhDLLX1lNJ6vPBBS65CZ0CM8jKUVVW5OkKzEt0vptgBwwYMGADCI3EGYJU1cbQw1EdOwYxRgrM0LglXS7FXIsylPDcobdQMS+O0k51CVnmgjaRoWeJgCHcDlalYFWUuumxHzxilglqUzaKKrYHn08tMtTD4RIVOtbqPycqWfa5HiFsAVReGppZ8ticGKWeCSk7ERSSq0iAHcGEpLdSNhpGOWVFmXMhVDXHSQrlxZz7UfOku5P0liKG/moOJWQQRS5tTyMFSsiNRHVIosruiALMF7cxWB+75u9bnNQ/qs9fEAaXMVaCrS5+QlBMYmHmNjceZG+4sBZ5blzz5dM1S+usrad4YWG4EMKHSRv7LkayR1Mq/VZ1fpDeWniahiD6hAssrfk4nmKAIAN5JBrFwNl7ntiFnWcrTZxDEq3ijofV4FA2MspGhbjoCEQX7Dfpj7V0yU6U9FD+RpKuhjdh8+Z5A7k/bGf0yO2ANPmiDqysAVYFSD0IOxH2Y/NeZ5U1BWT0bXsp1RE/OQ7qfs2+Ktj9L4zb008OGanWsiHytNu1urRd/wBU+L4a8Q1c9OExDw9aNRdnsZhgxzgmDqGHfHTGI7+E1OKlHRldnfsJ/Wp+3GxegL/VY/rn/YmMXzWpV7Iu5SRS3usf3kY2n0B/6pX+tf8Ay4yRORzqcZVbxZ19FNass2b2O/r0h/ROyn+ycE8U2Y5hUvSVUUaU0TUR1Rc0l3IaUga1AtpRb3O6sLY0BVA6ADCn6Uc0lo8sqJ6YhJEMZ1WHQyIp6juDb6zixpSm4BzhqWiq6OQ8ypy0SC3TXGAzREe4jw27WHnhfzCro61qXMcslWPMi8YeBD4n1MokEkfWygkmS1iq7k7EbFCARqsLsATt1x5ipUUllRFY9SFAJ+JA3wBlP4QptFRHylb/ACfuxmmRfxeP4f4nGl/hDbxUQ/3rf5P34y/JZwsccbXDWPbY9WG/Tpvikjf5JJRq/E91mvNtFpgwY+O4AJPQbnFDqW1FXehwlpnqJYqWL8pMwUe4eZ9w3Y+5Tj9K5RlyU0EUEYskSBF+AFrn3nr9eMr9CXD5d5MwlHW8UIPl0dh9mgH3P541/GVKyOCx2JeIryqdnZ4CjT8bqtXNT1ERiRJuSlRf5NmKq6o3dGIYWvs3mDthMajWryeCn0kT8iStp/zgHYvH+kkira+4f3YYJo4XmzeGpW8EtTTxufomWCFVYe8OU37de2FygzNkqsrp3/L0E8lHLYW1RMEjie1/ZfXH9eJPIdc3MlfBl0kAEYrDNRaQB4KZ21dBt4Y4TjwK1YMjhpNLmSeqkpnSPxSOFmfnWHUllUj3axid6PopYIUkksYxUtS0UZ28DzHmv7zoVtPkEPZjiPlLrDXVyxWaslrGgpw24hRlEksoU7AAEk/SKoO5wBc1tfmZmpIlaGk5zWWnRBI6QoAXeSRvACBZQqqRdl3O+NCv2xmVLlb1eY1JNTLFTwBaEFGPNkKKJJBzfaQXa7MLE2UXFt7z0WZeiUsk6AgVMzyLqYseUGKRDUxJPgUNck+2cAOWDBgwBWcTZQKullgJ0l18DfQcHUjfosAfqxmPEGYz8pK6JLywTIa2nHtRTReFpFHULJHdCehVkb5pONbrIOZG6aiupSuodRcEXHvHXGX0/CFJTyx0uYU0ZEvycNXE0kfMYD8nKFfwyEC43Ktv0OxAmeqr+O6HMISDBWwsmofTEZYX97Ko/UbEX0ZBdeZZXUAMnMkZVPdCxR1923Lf/m3x4HDzp8hldc0ckEgnFFVqLqwN7oxXWEO4JXUpDNvvfHB85C17yvE8FWiCpeA9zGpSbQ42kWWAgrb51OL2IwBw4Hy1kzOSmqSX/F5aVZGO+jlokI99kYt7tvLH3JqvnZRU1BuJZMySUX6hzNAUH1LYW8sTGE2ZZjPNljqtNLTLTT1LobXuxYRAkanClVudhvfthay3LqH+Hq7CCOjYrG/Mf1ppkJVZQdQT2l2RU6kdCL4A2fiTOvVUQrGZZZXEUUQNtbm53Y+yoALFrGwBxDy3P3eYUtZTciV0Zks4kjlVbBwrgA3AIJVlGx74S+Ic2qRT5dLKQlRBSS17My+08caqIyu1tfN8VrEb2t1DblGWVU1RFV13JUxRssMUJZgDIBrdmYDewChQLDfc4Ax3i/h85ZWtEL+rzXeE+W+6/okgfAoe+IWN4454XTMaVoWsHHiie3suOn1HoR5H4YwCHWjvBMNM0RKsp67f/evcEHvikl2nSZJjrfp5/wCP2+xEz0AIjHtIpJ93fEzh/wBIFRl8ZhpJI+SDcB9LbkAE3sGF7Xtf7MdiMeTGPIfZiE7GxxeW/tE3K6WnZc7yelrM2P8AGYo/6EcR/v48VnHNZX00tLU1CFG0ljpjvZWDCzJpA8QW9wccuSv0V+wY+PAp7W967H7Rido8cckUXe6ly0v5rQsa70vZirFVlg8O2yKBt7m1H78EHpqzDoTT/XHf/uD9mIAjFgLCw2wcseQ+zDaEsiu7qStwt+bkPP8AjKWvdTVyqypcoAVAU7Hwqi3Nyo9pjj5kcYEMZsL23Pfqe+JwGPuKtnvwmX9BLaunua0trbnyDHzLsrevqo6OLbUdUjD5qD2j9X7SoxHr6nQotu7bKBub/Dv8O5xtnou4O9Qpy8o/hM1mkP0R2QH3XufMk+QxaK7TX53jrLoIPe9ft9/yd1rpo3NFllPCUpURXeaQqikrdUUIrFm02JJsBcdb4t+G86NSkmuMxTQuYpoydWlwAdm+cpVgwPkcVma5TVQTz1NC0J5ygyxTBra0WyuhQ3uVAUqdjYbjCNwrxvDGlcairjWrqVSZJDsupoFCoQo0oYmGk3O+xPfFzlzvxTXxer58hlRZmnTSmsB7IkAUgXud1PTyxXZxQNmGYUTQtpNdRxSzspsYwjq7OCOjXRUB87Yp6Gso1WhjCF5Hkjiq6eaJHWQvs8yThSxbWbghz2G1sN8+US5BNJVwxvV0hj5di/ylOoYsBcg3j1Hc9up7kgW1ZMjZxl9DAAsVFE87KOg8HLjHu0hwf0hip4Gp0bMs1zOQ6YonkiVz08J+UP1Kqi/5xxx4ZqinrNZEBNW1vydOi9WC+3MwJ+TjLm/itZEjXqQMFHw5yoFy6ed6ubeRqSFuXECzai9ROBzLajfci+1kNhgDzkbsKSR4yfXs3lkaFL/konNjJboAqDWW+cRGvYW1XLaJYIo4YxZI0VFHuUAD9mM1yPhqGrlhalp4YYKd0LVaBg8zobskBZiwjuLGQk33A7nGp4AMGDBgAxBzrKo6qF4ZRdHHbYgjdWU9mU2IPmMTsGAM1zKKKZVo82YQ1cV/Vq2+jmAdHjl2Cv01xE9dx2IXMlyKrzlkSsdJIKWR09cQWeYXsURgbMuwOu23S5Nzh79KQ101PTn2amrhgY23CsSWsexIW1/fhso6VIo0jjUIiAKqjoAOgGAPOX0UcEaRQoqRoNKqosAMZ76QeF8qp+ZX1SSB2a4SOQqZJDv4QDsxtckEDqT3ONCzCtSCJ5ZWCxxqWZj2AxnXC0BzCVs4zCyQR6jSRObLGi9ZWvtfa9/MX6BbAUNN6PKipi5z0cCBhqWGSqqDNY+bklVJ8ivxA6YvPR3xRIs60kzSPGzSQx82xlhmhAMkLuvhkGghlcfD4e3eXOOZUyc2PLIQzRRKSklUVB8TEWYJtsvfFZ6KlWqqklPK5cEGuGKBSsVM8pKsjXF3lKC5Yk9/MYA153ABJNgBck9hjHeI8vTO4XrqFStXTuUZDsZYvajaxtu0ZDKehuV3sCGLOOKKhJcw5kSyUUJ5DhPykd4lfmEfPQ67EdVtfpfFfk7vBFSVEKs08FFT+sxDrPTspsy+ckbK9u53HzhgSm07ozGjqRIL9CNmXuDjviTxfUc5xWJAYZZE55CbxywEkCUjYqwIAddxuGuN7wKSpEguOvceX/3zxjasdhleZrER6Op/GvX88fn4dsGDBipuQwYMGADHKpnCLqP1DzOPtROEF2P/AM/DFvwhw4k6nMMxOihi9lT/ACzX2UDqy3229o7dL4slc1WZZlHDR2Y75v05v6DJ6I+CzI65jVD306H7pCP7v63kcbDjM6LOa+rd6SYCiXWrPICA6xSgcmCPylIuC3zbG29sHCHEdRBHTwmDXTmqkpI5GmvKwEkmkqmk3WNFsSzA2U29+Q4yUnJtvVkn0lZyxdqVWaOGOD1mqdDpZkLaI4lf5utr6m7L9eO2S8JuKa9NWqLi6xxJG1Jf6JXSWcHoXLajubg4pPSxFHBVCpeeWFZaZoTyipu6EsiyRNcPG4ZlNxYFRci+PVLkFRFS0+ZZbF6vUGNXqKNQRFMLb2j+a1txbfe3XqKlxwNTZfNK7eow01dTtaWIKPA300HTSeoYDv8AC78RjL6+UZhFFm2V7VtP4ZIj1dR7cLgdT1K+fbe1nrhfiCKvp0qITs2zKfaRh1VvePvFj3wAicVcHTUDTVeUFo1kW1RBEF1aRvqhuDpI38I8zp8sQOCoY6ikjo6FmJnAlzGqsQwB6xBjuXbdRubLqa9zfGwYTOF1EWaZnBF+SIhnKjokrhg49xYKrYAbqSmSJFjjUKiAKqgWAA2AAx1wYMAGDBgwAYMGDAFLxjkhrKV4kbRICskT/RkQhkPwuLH3E4pMv9I1MqaK9vVKpNpYpFb2h3QgEOp6i1+uHXCLxolZzgWWY0IHiNGAai/fXq8Wj+q8WAFniutqs9WSKiQxUUQLtNMCgldei77gA7+4i7WsAZWRSSZ6kKGI0+WwKgkRT+XkUD5NSP5JbD7h19mlr8tpKuppaSlliaKolYyMJZjUqFVnZZElc2LWO5AN+22NpoKKOCNIolCRoAqqOgAwB1ijCqFUBVAAAAsAB0AHYYyn0i0OW0M8DzUKFJ2cvJFIySxsNPiRFI23ubW39530zOM0ipYXnmbTGguT+wAdyTsB3JGMV4WIz7NXmqyoiiXUlOW9pbkKoHcD2nI6kqOh2AnZtkVRFS1E1HK9dT1AWSOVWvPEyqUuwI+VUxlom+cB22JxKreJAlJluYU3ygjjNHURqRcakXZvIq8YIv11DscceMcynizeCnye4kSII0Kkcnqz2MdwospuzbdRYg4aM99HENciyyAUtYyqZGgN0L7E6lNg9j87Y7dcAUsqRijybmPoilp44ElUDVDUGMFHBPzX8aOpureEEWvhHzHhCdTO0CWqKY2qKdB807rLCOrRON9HVTcDsA0Z/wALZjT5caFolq6dXDxywsRNGA2ojlsDfqwGkm2r7IOY8WpJLQTNNLSVgPqlUWj0MYWP5TxqV2PisSdBY9bbiYtxd1qKNFXLJt0buP3YlYYargOCpr6yCkqAHVI6iEl9atq2kV3uWJ1WbXcka9wcLeYU89HJya2Jo27N81h5hhsR7x9YGKOPA6jAZzGVoV9z49nnw9j3jhV1axjfr2Hc/wDx78R6jMLkJCC7k2Fhfc9gBux+H34ccn9HwgjFVmtizMqxUpcLrdiAolfooudwL2AN/o4KJfH5zGneFHfLj2L7+xScD5XDVTSzV5ZaeniM5HQOoa1r9SLgjbckWvh/r5XHq0sygVU7LHl9GB4KVW25rLaxdEuxJFltpHc4o8+qqES00kb+uVSzgTQ04Olo4wSsaRjwiJJFjt1v4jvfFvQZdnNVIJ2SGkOlhzJjqdWfqyRrsNK+BVe1hqJuWN7nKzlKbcpO7ZXz5mBm09bPUKlLDM5EZP5QwQtFqA7lZZFVR3LH6OOPA3DVZVR0zx66OJDLK87AGSWWbZ2iQjwgRgIrnsSRe+L6L0ewZfA1THC+ZVS2KK5GnUSLkLuNt231N13xWcIzT521SlXW1VPJCwHIpiIgFNxckqWNmDKQTtYeeBUf8o4Hoac6hAskp3M03ykjHzLvc3+FsMeMW4gizHh90njqpauiZgrLMxJUns176QezrbfYjz1fh3O4q2njqITdHHQ9VI2ZT7wbjACfxlw9UUkr5jlW0xU+sQhbrKPphLi7jra4v8SQ0LIcrMEMFdk8i1KugFRE7afWG3JcE7JMGLbH4dt9PxjfG+WUtLm0PMWH1epjd3SbVykl7yhV+e1lXa1yT54AcJON53GiDK64znYLLGEiB82lLadPw64teDshaliczOJKmdzNO46Fz2W/RVACge734X+EsrZqpailSamolDApLJITUErZWWB2PKUHcE2Y+WH/AAAYMGDABgwYMAGDBgwAYMGDACvxxkjyIlRSqvrdNIJoxYDmWBDRk/nKSPjbHnLePqSR0ik5tNM+wjqImj8X0Q5Ggn4HfthqxDzfKoaqJoaiNZI26q37QeoI7EbjAGJekXMq2uroKCeMUqGUKgLalfU2kSarANYHZR0JI6nZg9IPBVBRZes0euGeABYpEazySHoGt13ubixUA22FsW9VQ1GX6RNEcxoEYMhZQ9TTW3B3Hyqr5izD6sLXHOUz5s8VVSzisogy/IxWWSIHSH8JtdrX3bxDytgC59CnDpWJ6+e7TVF9DNuwjvctc73dt79wq+/F5x7xLLCklPRLrqeW0rt82CMAkux6ajYhV7nfoNzP+MYaYCjotE1ZcQxQL0Q22LnoqqBe177fWEda7MMtpq2KsoXlaoEjNVxtruzqQC9r2VR09kAD2epwA2+hWoeTLtUju7GaTxOxY9u5N+t8U+fcW1iZm2XmCkrBIdUaspQqpBYKzEsLhRcnTv126C39B4/0Wn9bJ/ewmcJZ/Tfj2uq6qZIl+USMubKbMqAgnvy0G35xwJGDKqTK6maSnny31SsjUuYkOksLXvFJCV17fA/fauy5MnzGVKUHMS9zpillmIUqDcnUzBbC43t5YIa0ZlxFBPRgtDTpZ5gDpOkSX395kCAd9z0x74gh/F/EdNONo6uwbyu3ybD9Yxv8TgQWmbcEZTlkfrUi1ICEDVHLLqBbYbowIve17jr78faShyZqNsxkpXMS38VTrkdtwBpEjtqBJsPPFn6VJTJFTUK+1W1CRHzEakPIw+AAH14PSDli1XqWWhuWkzszabXEcKE7A7e2Y8AW+XUsL0fMysQwc6O8ciwrYX6ak2vbpY9DjOuE8tbMqutpM3lmmkgIAUSskZF2DEImkW9kg26MMWnoUzIxipy2Y/KU8jFR+bq0vb3B/F/zMV3HlTLlmdRVdOisaqPllWuFZrqhuR0/kjf3HAERaRsjzungpmf1Wp0Axk3FnbR9qtZg3W23nix9IKnKc0p80iHyUxMVQo77eL6yo1j3xe/FHl2fNBmvOz2FxL0ia3ycNjsVQXDLv7QLFTvuTcapxVRwZll0yq6ujIXR0OqzL4lI09dx07i474EkrialirMvnQkNHLCxDdvZ1Kw+BsRhJ/B6jcZdKWvpaclffaOMEj6xb4g4hcDmrGTtDWuKOmF1E8ptLyW6oqMNjuyhyelgFNgcXGVc+rhSnyxGocvQaRUOvy0g78pG3XVuea25vfrgQMWdca0tPIYbyTTgXMMEbSOPK+nZf0iMQ+GMvnnqpa+si5RZBDTwsQWjiB1EvbYO7WNh0AAxd8PcPwUUXLp00gnUzE3d2PVnY7sTi0wAYMGDABgwYMAGDBgwAYMGDABgwYMAGDBgwAYV864JikkNRTO9HVfz0NgH/rIz4JB8Rf34aMGAM7qp5aeWOXNMvScxEFK6lTUVt0Lx/lFt7tQ92LPPc1/GVDKmVTU8zyKUYM9iEYEGwtcNvtqAGHHC/nXBdFVNzJIQsvUSxkxyA+etCCfrvgBQ4QqJsqyep9ahkikhaRluAwYv7JBQkW1dSbAdcJ/o/wCCoswyurdSpqRJaJr7qUUEKfc5Yg/Ufm404cOZhT/xTMTIo6R1kYk//qul/tvjmmcZhTXM+WRuO8lJMm/6EoVvvOAK/wBDHE3rFMaWXaam8NiLEx9FuPNSNB+Av1wenLKzJQpUJs9NIr3A3Ct4T9jFG/RxVPmWVrWeuSU2Y0s99TEJKqsdr35RKsDYXA2bvfF3mnpHyiohkhlmcpIhRhyZAbMLH5mxwBA4TzT8bZnHVAHlUdMFFx/Lze3bzsAR9QPfHziCkra3OJBQ1CweqQJG8hUNZpSWYBSCCSAnlbT1x84W4wyWgp+RBUSWJLM5ifWzHuSIwLgAAbdAMceGeIMnonlkp3rZZJfbZo5nLb33uoBNydzvud8ALXEdNLkWY0tXJUGpeXU0xICswFlcWudirDTv1Xyw1+k+nbNaSlegillfm3UhSmldO+oyabb6bH3ddsWsnGAqGU0+V1M7j2GmRIgPg0p1fYMSjQZtVflqiGiQ/Mp15ktvIyyDSD71XAHR0VqEDPRSDzu3h2HW7Ws/9A/DCvw2kMTOchoWdn2NXUM6wgfmlzrcXA2UC9hcm2GzLeAKKJxJIjVMw/lapzK9x38dwD8AMNIGAFHL+CQ8i1GYymsnXdQwtDGf93CPDcfSa52HfDdgwYAMGDBgAwYMGADBgwYAMGDB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p.streetwise.co/wp-content/uploads/2011/09/Harvard-logo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69" y="5382895"/>
            <a:ext cx="597496" cy="5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5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605"/>
            <a:ext cx="7107237" cy="1239838"/>
          </a:xfrm>
        </p:spPr>
        <p:txBody>
          <a:bodyPr/>
          <a:lstStyle/>
          <a:p>
            <a:r>
              <a:rPr lang="en-US" dirty="0" smtClean="0"/>
              <a:t>Running Julia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334000" cy="4953000"/>
          </a:xfrm>
        </p:spPr>
        <p:txBody>
          <a:bodyPr/>
          <a:lstStyle/>
          <a:p>
            <a:r>
              <a:rPr lang="en-US" dirty="0" smtClean="0"/>
              <a:t>Start by pretending you are in your current environment</a:t>
            </a:r>
          </a:p>
          <a:p>
            <a:pPr lvl="1"/>
            <a:r>
              <a:rPr lang="en-US" dirty="0" smtClean="0"/>
              <a:t>learn something a little new, stretch your comfort zone</a:t>
            </a:r>
          </a:p>
          <a:p>
            <a:pPr lvl="1"/>
            <a:r>
              <a:rPr lang="en-US" dirty="0" smtClean="0"/>
              <a:t>enjoy the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graduate to programming with new conveniences and in better ways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0" y="1219694"/>
            <a:ext cx="2447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43" y="5562600"/>
            <a:ext cx="319087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857625" cy="400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Julia in the headlines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37645" r="21071" b="33499"/>
          <a:stretch/>
        </p:blipFill>
        <p:spPr bwMode="auto">
          <a:xfrm>
            <a:off x="76200" y="1089547"/>
            <a:ext cx="6127845" cy="237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371299"/>
            <a:ext cx="2057400" cy="1066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9660" r="28137" b="53027"/>
          <a:stretch/>
        </p:blipFill>
        <p:spPr bwMode="auto">
          <a:xfrm>
            <a:off x="1524000" y="3657600"/>
            <a:ext cx="6987654" cy="3070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4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107237" cy="1239838"/>
          </a:xfrm>
        </p:spPr>
        <p:txBody>
          <a:bodyPr/>
          <a:lstStyle/>
          <a:p>
            <a:r>
              <a:rPr lang="en-US" dirty="0" smtClean="0"/>
              <a:t>Julia in the Real World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14" y="1867037"/>
            <a:ext cx="1295400" cy="17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2717786"/>
            <a:ext cx="338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Forthcoming Book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2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662" y="228600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Why a fresh approach?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4" y="614677"/>
            <a:ext cx="1698287" cy="461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4" y="1163066"/>
            <a:ext cx="1392632" cy="485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64" y="1069974"/>
            <a:ext cx="1055551" cy="635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59" y="1087707"/>
            <a:ext cx="1493941" cy="599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72" y="194439"/>
            <a:ext cx="1524000" cy="881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18664" r="50000" b="65443"/>
          <a:stretch/>
        </p:blipFill>
        <p:spPr bwMode="auto">
          <a:xfrm>
            <a:off x="4037174" y="1188231"/>
            <a:ext cx="1899677" cy="484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26" y="1132886"/>
            <a:ext cx="697229" cy="52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http://www.nyu.edu/classes/mcdonough/Labview-log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98" y="1165619"/>
            <a:ext cx="1857712" cy="4644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/>
          <a:srcRect r="50400" b="58000"/>
          <a:stretch>
            <a:fillRect/>
          </a:stretch>
        </p:blipFill>
        <p:spPr bwMode="auto">
          <a:xfrm>
            <a:off x="217956" y="5681653"/>
            <a:ext cx="1463763" cy="9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77969" cy="3375245"/>
          </a:xfrm>
        </p:spPr>
        <p:txBody>
          <a:bodyPr/>
          <a:lstStyle/>
          <a:p>
            <a:pPr marL="457200" lvl="1" indent="0">
              <a:lnSpc>
                <a:spcPts val="1600"/>
              </a:lnSpc>
              <a:buNone/>
            </a:pPr>
            <a:r>
              <a:rPr lang="en-US" dirty="0" smtClean="0"/>
              <a:t>Life in the 1980’s:</a:t>
            </a:r>
          </a:p>
          <a:p>
            <a:pPr lvl="1">
              <a:lnSpc>
                <a:spcPts val="1600"/>
              </a:lnSpc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Technical Computing Specialists (Fortran!)</a:t>
            </a:r>
          </a:p>
          <a:p>
            <a:pPr lvl="1"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Everyday computer use: Not much, Email use starting</a:t>
            </a:r>
          </a:p>
          <a:p>
            <a:pPr lvl="1"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Surface Layer to bridge the technical gap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Performance was slow, but nobody cared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Programs were easy (even fun!) to use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Processors were getting faster anyway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832871" y="4879379"/>
            <a:ext cx="78779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marL="457200" lvl="1" indent="0">
              <a:lnSpc>
                <a:spcPts val="1600"/>
              </a:lnSpc>
              <a:buFontTx/>
              <a:buNone/>
            </a:pPr>
            <a:r>
              <a:rPr lang="en-US" kern="0" dirty="0" smtClean="0"/>
              <a:t>Today:</a:t>
            </a:r>
          </a:p>
          <a:p>
            <a:pPr lvl="1">
              <a:lnSpc>
                <a:spcPts val="1600"/>
              </a:lnSpc>
            </a:pPr>
            <a:r>
              <a:rPr lang="en-US" kern="0" dirty="0" smtClean="0"/>
              <a:t>Users are more sophisticated</a:t>
            </a:r>
          </a:p>
          <a:p>
            <a:pPr lvl="1">
              <a:lnSpc>
                <a:spcPts val="1600"/>
              </a:lnSpc>
            </a:pPr>
            <a:r>
              <a:rPr lang="en-US" kern="0" dirty="0" smtClean="0"/>
              <a:t>Line is blurring between developer and user</a:t>
            </a:r>
          </a:p>
          <a:p>
            <a:pPr lvl="1">
              <a:lnSpc>
                <a:spcPts val="1600"/>
              </a:lnSpc>
            </a:pPr>
            <a:r>
              <a:rPr lang="en-US" kern="0" dirty="0" smtClean="0"/>
              <a:t>Want performance, scalability,</a:t>
            </a:r>
          </a:p>
          <a:p>
            <a:pPr lvl="1">
              <a:lnSpc>
                <a:spcPts val="1600"/>
              </a:lnSpc>
            </a:pPr>
            <a:r>
              <a:rPr lang="en-US" kern="0" dirty="0" smtClean="0"/>
              <a:t>Want  collaborative environments</a:t>
            </a:r>
          </a:p>
          <a:p>
            <a:pPr lvl="1">
              <a:spcAft>
                <a:spcPts val="0"/>
              </a:spcAft>
            </a:pPr>
            <a:endParaRPr lang="en-US" kern="0" dirty="0" smtClean="0"/>
          </a:p>
          <a:p>
            <a:pPr marL="457200" lvl="1" indent="0">
              <a:buFontTx/>
              <a:buNone/>
            </a:pPr>
            <a:r>
              <a:rPr lang="en-US" kern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851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67226"/>
            <a:ext cx="6858000" cy="54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41" y="228600"/>
            <a:ext cx="7107237" cy="1239838"/>
          </a:xfrm>
        </p:spPr>
        <p:txBody>
          <a:bodyPr/>
          <a:lstStyle/>
          <a:p>
            <a:pPr algn="ctr"/>
            <a:r>
              <a:rPr lang="en-US" dirty="0" smtClean="0"/>
              <a:t>Collaborative Coding (mockup)</a:t>
            </a:r>
            <a:br>
              <a:rPr lang="en-US" dirty="0" smtClean="0"/>
            </a:br>
            <a:r>
              <a:rPr lang="en-US" dirty="0" smtClean="0"/>
              <a:t>Realized in 18.337/6.338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2643" y="3224991"/>
            <a:ext cx="2133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Send messages to your colleagues in real time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6869443" y="3748211"/>
            <a:ext cx="0" cy="353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4314" y="262381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Collaborative coding environment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090307" y="3147030"/>
            <a:ext cx="280307" cy="54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3735062"/>
            <a:ext cx="1184940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It’s like</a:t>
            </a:r>
          </a:p>
          <a:p>
            <a:r>
              <a:rPr lang="en-US" dirty="0" smtClean="0"/>
              <a:t>having </a:t>
            </a:r>
          </a:p>
          <a:p>
            <a:r>
              <a:rPr lang="en-US" dirty="0" smtClean="0"/>
              <a:t>Google</a:t>
            </a:r>
          </a:p>
          <a:p>
            <a:r>
              <a:rPr lang="en-US" dirty="0" smtClean="0"/>
              <a:t>docs for</a:t>
            </a:r>
          </a:p>
          <a:p>
            <a:r>
              <a:rPr lang="en-US" dirty="0" smtClean="0"/>
              <a:t>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3429000" cy="1239838"/>
          </a:xfrm>
        </p:spPr>
        <p:txBody>
          <a:bodyPr/>
          <a:lstStyle/>
          <a:p>
            <a:r>
              <a:rPr lang="en-US" dirty="0" smtClean="0"/>
              <a:t>Benchmark</a:t>
            </a:r>
            <a:br>
              <a:rPr lang="en-US" dirty="0" smtClean="0"/>
            </a:b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33252" r="4896" b="2002"/>
          <a:stretch/>
        </p:blipFill>
        <p:spPr bwMode="auto">
          <a:xfrm>
            <a:off x="-37532" y="1828800"/>
            <a:ext cx="9041189" cy="457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89120" y="-76200"/>
            <a:ext cx="1828800" cy="2292935"/>
            <a:chOff x="3048000" y="24586"/>
            <a:chExt cx="1828800" cy="22929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4" t="72307" r="29365" b="25466"/>
            <a:stretch/>
          </p:blipFill>
          <p:spPr bwMode="auto">
            <a:xfrm rot="5400000">
              <a:off x="3048000" y="48904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2800" y="24586"/>
              <a:ext cx="1455848" cy="229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fib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parse_int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>
                  <a:solidFill>
                    <a:schemeClr val="bg1"/>
                  </a:solidFill>
                </a:rPr>
                <a:t>quicksort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mandel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pi_sum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rand_mat_stat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rand_mat_mul</a:t>
              </a:r>
              <a:endParaRPr lang="en-US" sz="1700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35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246</Words>
  <Application>Microsoft Macintosh PowerPoint</Application>
  <PresentationFormat>On-screen Show (4:3)</PresentationFormat>
  <Paragraphs>72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   Our Goals</vt:lpstr>
      <vt:lpstr>Julia in the classroom</vt:lpstr>
      <vt:lpstr>Running Julia</vt:lpstr>
      <vt:lpstr> Julia in the headlines</vt:lpstr>
      <vt:lpstr>Julia in the Real World</vt:lpstr>
      <vt:lpstr>Why a fresh approach? </vt:lpstr>
      <vt:lpstr>Collaborative Coding (mockup) Realized in 18.337/6.338 </vt:lpstr>
      <vt:lpstr>Benchmark Performance</vt:lpstr>
      <vt:lpstr>PowerPoint Presentation</vt:lpstr>
      <vt:lpstr>Why is Julia fast?</vt:lpstr>
      <vt:lpstr>DEMOS</vt:lpstr>
    </vt:vector>
  </TitlesOfParts>
  <Company>Allison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Alan</cp:lastModifiedBy>
  <cp:revision>152</cp:revision>
  <cp:lastPrinted>2013-01-27T00:54:05Z</cp:lastPrinted>
  <dcterms:created xsi:type="dcterms:W3CDTF">2002-10-29T20:26:18Z</dcterms:created>
  <dcterms:modified xsi:type="dcterms:W3CDTF">2014-07-06T15:53:48Z</dcterms:modified>
</cp:coreProperties>
</file>