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7"/>
  </p:notesMasterIdLst>
  <p:sldIdLst>
    <p:sldId id="261" r:id="rId2"/>
    <p:sldId id="303" r:id="rId3"/>
    <p:sldId id="317" r:id="rId4"/>
    <p:sldId id="327" r:id="rId5"/>
    <p:sldId id="319" r:id="rId6"/>
    <p:sldId id="296" r:id="rId7"/>
    <p:sldId id="299" r:id="rId8"/>
    <p:sldId id="281" r:id="rId9"/>
    <p:sldId id="283" r:id="rId10"/>
    <p:sldId id="292" r:id="rId11"/>
    <p:sldId id="308" r:id="rId12"/>
    <p:sldId id="316" r:id="rId13"/>
    <p:sldId id="318" r:id="rId14"/>
    <p:sldId id="300" r:id="rId15"/>
    <p:sldId id="332" r:id="rId16"/>
    <p:sldId id="323" r:id="rId17"/>
    <p:sldId id="337" r:id="rId18"/>
    <p:sldId id="320" r:id="rId19"/>
    <p:sldId id="338" r:id="rId20"/>
    <p:sldId id="339" r:id="rId21"/>
    <p:sldId id="340" r:id="rId22"/>
    <p:sldId id="321" r:id="rId23"/>
    <p:sldId id="325" r:id="rId24"/>
    <p:sldId id="322" r:id="rId25"/>
    <p:sldId id="313" r:id="rId26"/>
    <p:sldId id="314" r:id="rId27"/>
    <p:sldId id="284" r:id="rId28"/>
    <p:sldId id="289" r:id="rId29"/>
    <p:sldId id="330" r:id="rId30"/>
    <p:sldId id="331" r:id="rId31"/>
    <p:sldId id="285" r:id="rId32"/>
    <p:sldId id="328" r:id="rId33"/>
    <p:sldId id="329" r:id="rId34"/>
    <p:sldId id="335" r:id="rId35"/>
    <p:sldId id="33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3" autoAdjust="0"/>
    <p:restoredTop sz="90939" autoAdjust="0"/>
  </p:normalViewPr>
  <p:slideViewPr>
    <p:cSldViewPr>
      <p:cViewPr>
        <p:scale>
          <a:sx n="90" d="100"/>
          <a:sy n="90" d="100"/>
        </p:scale>
        <p:origin x="-510" y="-72"/>
      </p:cViewPr>
      <p:guideLst>
        <p:guide orient="horz" pos="1104"/>
        <p:guide orient="horz" pos="3888"/>
        <p:guide pos="720"/>
        <p:guide pos="504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2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21921-5DF1-4B1E-8224-353FD9CD91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D36E-AD6D-4A33-9201-CD39E876BF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8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3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5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9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9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7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2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04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0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3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3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3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2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4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3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21921-5DF1-4B1E-8224-353FD9CD91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6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48200" y="6096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AE52C05-B2A5-45E7-BFC6-1C60DF571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375" y="730250"/>
            <a:ext cx="1828800" cy="536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730250"/>
            <a:ext cx="5334000" cy="536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C832E3C9-0E77-43CC-A607-BEFA0738B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31" y="2209800"/>
            <a:ext cx="7221538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143000" y="1828800"/>
            <a:ext cx="6858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7074"/>
            <a:ext cx="609600" cy="330926"/>
          </a:xfrm>
          <a:prstGeom prst="rect">
            <a:avLst/>
          </a:prstGeom>
          <a:noFill/>
        </p:spPr>
      </p:pic>
      <p:pic>
        <p:nvPicPr>
          <p:cNvPr id="27652" name="Picture 4" descr="http://people.csail.mit.edu/brooks/all%20images/images/csail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324600"/>
            <a:ext cx="497575" cy="381000"/>
          </a:xfrm>
          <a:prstGeom prst="rect">
            <a:avLst/>
          </a:prstGeom>
          <a:noFill/>
        </p:spPr>
      </p:pic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2266" y="6553200"/>
            <a:ext cx="914399" cy="457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3DFB4D04-C497-49C5-AFF7-AE73225E824D}" type="slidenum">
              <a:rPr lang="en-US" smtClean="0"/>
              <a:pPr/>
              <a:t>‹#›</a:t>
            </a:fld>
            <a:r>
              <a:rPr lang="en-US" dirty="0" smtClean="0"/>
              <a:t>/31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5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191000" y="32766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FB4D04-C497-49C5-AFF7-AE73225E824D}" type="slidenum">
              <a:rPr lang="en-US" smtClean="0"/>
              <a:pPr/>
              <a:t>‹#›</a:t>
            </a:fld>
            <a:r>
              <a:rPr lang="en-US" dirty="0" smtClean="0"/>
              <a:t>/31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223CBA99-BED0-44C3-93A7-C7800B5C5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A26A277B-E9D4-4271-98C0-9948DE2CC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84D43EAF-1326-42E4-A713-CBCDF2AF9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EAFFDAA-6EE4-4634-ACCA-967C3D4E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154613" y="5918200"/>
            <a:ext cx="26177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Author, 2003</a:t>
            </a:r>
          </a:p>
          <a:p>
            <a:r>
              <a:rPr lang="en-US"/>
              <a:t>Page </a:t>
            </a:r>
            <a:fld id="{40BBF1F2-8C23-4F26-8180-A1F19B7D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730250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981200"/>
            <a:ext cx="7221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43000" y="5757863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143000" y="1947863"/>
            <a:ext cx="6858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6" name="Picture 12" descr="mitlogo_ppt.bmp                                                0009C8A7Macintosh HD                   ABA78158:"/>
          <p:cNvPicPr>
            <a:picLocks noChangeAspect="1" noChangeArrowheads="1"/>
          </p:cNvPicPr>
          <p:nvPr userDrawn="1"/>
        </p:nvPicPr>
        <p:blipFill>
          <a:blip r:embed="rId13" cstate="print"/>
          <a:srcRect l="18515"/>
          <a:stretch>
            <a:fillRect/>
          </a:stretch>
        </p:blipFill>
        <p:spPr bwMode="auto">
          <a:xfrm>
            <a:off x="1752600" y="5878513"/>
            <a:ext cx="2613025" cy="273050"/>
          </a:xfrm>
          <a:prstGeom prst="rect">
            <a:avLst/>
          </a:prstGeom>
          <a:noFill/>
        </p:spPr>
      </p:pic>
      <p:grpSp>
        <p:nvGrpSpPr>
          <p:cNvPr id="1038" name="Group 14"/>
          <p:cNvGrpSpPr>
            <a:grpSpLocks/>
          </p:cNvGrpSpPr>
          <p:nvPr userDrawn="1"/>
        </p:nvGrpSpPr>
        <p:grpSpPr bwMode="auto">
          <a:xfrm>
            <a:off x="1155700" y="5867400"/>
            <a:ext cx="493713" cy="261938"/>
            <a:chOff x="728" y="3915"/>
            <a:chExt cx="311" cy="165"/>
          </a:xfrm>
        </p:grpSpPr>
        <p:sp>
          <p:nvSpPr>
            <p:cNvPr id="1039" name="Rectangle 15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9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0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1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2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18" Type="http://schemas.openxmlformats.org/officeDocument/2006/relationships/image" Target="../media/image30.jpeg"/><Relationship Id="rId3" Type="http://schemas.openxmlformats.org/officeDocument/2006/relationships/hyperlink" Target="http://www.sxc.hu/browse.phtml?f=download&amp;id=480210&amp;redirect=photo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8.pn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website/index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2.png"/><Relationship Id="rId18" Type="http://schemas.openxmlformats.org/officeDocument/2006/relationships/image" Target="../media/image25.jpeg"/><Relationship Id="rId3" Type="http://schemas.openxmlformats.org/officeDocument/2006/relationships/hyperlink" Target="http://www.sxc.hu/browse.phtml?f=download&amp;id=480210&amp;redirect=photo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6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18" Type="http://schemas.openxmlformats.org/officeDocument/2006/relationships/image" Target="../media/image30.jpeg"/><Relationship Id="rId3" Type="http://schemas.openxmlformats.org/officeDocument/2006/relationships/hyperlink" Target="http://www.sxc.hu/browse.phtml?f=download&amp;id=480210&amp;redirect=photo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8.png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4.jpe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286000" y="209107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Alan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Edelman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Mathematics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CSAIL</a:t>
            </a:r>
          </a:p>
          <a:p>
            <a:pPr marL="0" marR="0" lvl="0" indent="0" algn="ctr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05431" y="3200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Jeff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Bezanson</a:t>
            </a: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CSAIL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noProof="0" dirty="0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Viral Shah, Stefan </a:t>
            </a:r>
            <a:r>
              <a:rPr kumimoji="0" lang="en-US" sz="2300" b="0" i="0" u="none" strike="noStrike" kern="0" cap="none" spc="0" normalizeH="0" noProof="0" dirty="0" err="1" smtClean="0">
                <a:ln>
                  <a:noFill/>
                </a:ln>
                <a:solidFill>
                  <a:srgbClr val="99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Karpinski</a:t>
            </a:r>
            <a:endParaRPr kumimoji="0" lang="en-US" sz="2300" b="0" i="0" u="none" strike="noStrike" kern="0" cap="none" spc="0" normalizeH="0" noProof="0" dirty="0" smtClean="0">
              <a:ln>
                <a:noFill/>
              </a:ln>
              <a:solidFill>
                <a:srgbClr val="99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Students in 18.337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endParaRPr lang="en-US" sz="2300" kern="0" dirty="0" smtClean="0">
              <a:solidFill>
                <a:srgbClr val="993333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2012 IEEE High Performance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Extreme Computing Conference (</a:t>
            </a:r>
            <a:r>
              <a:rPr lang="en-US" sz="2300" kern="0" dirty="0" err="1" smtClean="0">
                <a:solidFill>
                  <a:srgbClr val="993333"/>
                </a:solidFill>
                <a:latin typeface="+mn-lt"/>
              </a:rPr>
              <a:t>HPEC</a:t>
            </a: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 ‘12)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993333"/>
              </a:buClr>
              <a:buSzTx/>
              <a:buFontTx/>
              <a:buNone/>
              <a:tabLst/>
              <a:defRPr/>
            </a:pPr>
            <a:r>
              <a:rPr lang="en-US" sz="2300" kern="0" dirty="0" smtClean="0">
                <a:solidFill>
                  <a:srgbClr val="993333"/>
                </a:solidFill>
                <a:latin typeface="+mn-lt"/>
              </a:rPr>
              <a:t>Sep 11, 2012</a:t>
            </a:r>
          </a:p>
        </p:txBody>
      </p:sp>
      <p:pic>
        <p:nvPicPr>
          <p:cNvPr id="30722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867400"/>
            <a:ext cx="945393" cy="723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6581001"/>
            <a:ext cx="266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Computer Science &amp; AI Laboratories</a:t>
            </a:r>
            <a:endParaRPr lang="en-US" sz="1200" dirty="0"/>
          </a:p>
        </p:txBody>
      </p:sp>
      <p:sp>
        <p:nvSpPr>
          <p:cNvPr id="6" name="AutoShape 2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s://mail.google.com/mail/u/0/?ui=2&amp;ik=e8a4e77730&amp;view=att&amp;th=133a548a74b0ab8e&amp;attid=0.1&amp;disp=inline&amp;realattid=f_gv0cjaxp0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C:\Users\Edelman\Downloads\jul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4120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280160"/>
            <a:ext cx="6858000" cy="54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570"/>
            <a:ext cx="7107237" cy="1239838"/>
          </a:xfrm>
        </p:spPr>
        <p:txBody>
          <a:bodyPr/>
          <a:lstStyle/>
          <a:p>
            <a:pPr algn="ctr"/>
            <a:r>
              <a:rPr lang="en-US" dirty="0" smtClean="0"/>
              <a:t>Collaborative Coding (mockup)</a:t>
            </a:r>
            <a:br>
              <a:rPr lang="en-US" dirty="0" smtClean="0"/>
            </a:br>
            <a:r>
              <a:rPr lang="en-US" dirty="0" smtClean="0"/>
              <a:t>Realized in 18.337/6.338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2643" y="3224991"/>
            <a:ext cx="2133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Send messages to your colleagues in real time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6869443" y="3748211"/>
            <a:ext cx="0" cy="353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4314" y="2623810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Collaborative coding environment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090307" y="3147030"/>
            <a:ext cx="280307" cy="54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10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olourful Paper Rip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528" y="1551993"/>
            <a:ext cx="59399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otter-printers.com/wp-content/uploads/2011/02/rip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1009650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Julia’s Features So Far</a:t>
            </a:r>
            <a:endParaRPr lang="en-US" dirty="0"/>
          </a:p>
        </p:txBody>
      </p:sp>
      <p:pic>
        <p:nvPicPr>
          <p:cNvPr id="7" name="Picture 2" descr="Fig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9" y="2940775"/>
            <a:ext cx="2192268" cy="1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19" y="3406495"/>
            <a:ext cx="2485767" cy="1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7477" y="3805031"/>
            <a:ext cx="1398737" cy="3073715"/>
            <a:chOff x="-97477" y="1747616"/>
            <a:chExt cx="2453044" cy="51311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1747616"/>
              <a:ext cx="2370117" cy="64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2391992"/>
              <a:ext cx="1967459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065438"/>
              <a:ext cx="1392631" cy="838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876092"/>
              <a:ext cx="1796580" cy="721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864094"/>
              <a:ext cx="1753289" cy="1014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18664" r="50000" b="65443"/>
            <a:stretch/>
          </p:blipFill>
          <p:spPr bwMode="auto">
            <a:xfrm>
              <a:off x="-97477" y="4524132"/>
              <a:ext cx="1899677" cy="4847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008731"/>
              <a:ext cx="1154429" cy="877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http://withfriendship.com/images/g/31167/mapreduce-algorithm-by-exam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77" y="5143926"/>
            <a:ext cx="1765211" cy="1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guarsupercomput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6170582" y="5994582"/>
            <a:ext cx="2948210" cy="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87" y="4612769"/>
            <a:ext cx="2133600" cy="1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1134" y="984152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Productivity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745" y="984151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 Power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40" y="928344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Potential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" y="1445816"/>
            <a:ext cx="27432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J"/>
            </a:pPr>
            <a:r>
              <a:rPr lang="en-US" dirty="0" smtClean="0">
                <a:sym typeface="Wingdings" pitchFamily="2" charset="2"/>
              </a:rPr>
              <a:t>Read-Evaluate-Print-Loop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28166" y="1814035"/>
            <a:ext cx="25557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 Grow-Shrink Resources</a:t>
            </a:r>
          </a:p>
          <a:p>
            <a:pPr marL="342900" indent="-342900">
              <a:buFont typeface="Wingdings" pitchFamily="2" charset="2"/>
              <a:buChar char="J"/>
            </a:pPr>
            <a:r>
              <a:rPr lang="en-US" dirty="0" smtClean="0">
                <a:sym typeface="Wingdings" pitchFamily="2" charset="2"/>
              </a:rPr>
              <a:t>Availability</a:t>
            </a:r>
          </a:p>
          <a:p>
            <a:pPr marL="342900" indent="-342900">
              <a:buFont typeface="Wingdings" pitchFamily="2" charset="2"/>
              <a:buChar char="J"/>
            </a:pPr>
            <a:r>
              <a:rPr lang="en-US" dirty="0" smtClean="0">
                <a:sym typeface="Wingdings" pitchFamily="2" charset="2"/>
              </a:rPr>
              <a:t>Collaboration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8519" y="1473351"/>
            <a:ext cx="28626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 Sky’s the limit</a:t>
            </a:r>
          </a:p>
        </p:txBody>
      </p:sp>
      <p:pic>
        <p:nvPicPr>
          <p:cNvPr id="24" name="Picture 2" descr="http://www.nyu.edu/classes/mcdonough/Labview-logo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3" y="6460989"/>
            <a:ext cx="1671028" cy="417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11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 Contributors </a:t>
            </a:r>
          </a:p>
          <a:p>
            <a:r>
              <a:rPr lang="en-US" dirty="0" smtClean="0"/>
              <a:t>&gt;600 on Mailing List</a:t>
            </a:r>
          </a:p>
          <a:p>
            <a:r>
              <a:rPr lang="en-US" dirty="0" smtClean="0"/>
              <a:t>Keno Fischer (Harvard) ports to windows</a:t>
            </a:r>
          </a:p>
          <a:p>
            <a:r>
              <a:rPr lang="en-US" dirty="0" smtClean="0"/>
              <a:t>350,000+ page views         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6112" r="15672" b="57087"/>
          <a:stretch/>
        </p:blipFill>
        <p:spPr bwMode="auto">
          <a:xfrm>
            <a:off x="152400" y="4119349"/>
            <a:ext cx="8830102" cy="2129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5719549"/>
            <a:ext cx="533400" cy="528851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12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Julia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 Contributors</a:t>
            </a:r>
          </a:p>
          <a:p>
            <a:r>
              <a:rPr lang="en-US" dirty="0" smtClean="0"/>
              <a:t>&gt;600 on Mailing List</a:t>
            </a:r>
          </a:p>
          <a:p>
            <a:r>
              <a:rPr lang="en-US" dirty="0" smtClean="0"/>
              <a:t>High School Student (now at Harvard) ports to windows</a:t>
            </a:r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6112" r="15672" b="57087"/>
          <a:stretch/>
        </p:blipFill>
        <p:spPr bwMode="auto">
          <a:xfrm>
            <a:off x="152400" y="3505200"/>
            <a:ext cx="8830102" cy="2129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5105400"/>
            <a:ext cx="533400" cy="528851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9414" r="10199" b="16331"/>
          <a:stretch/>
        </p:blipFill>
        <p:spPr bwMode="auto">
          <a:xfrm>
            <a:off x="914400" y="922232"/>
            <a:ext cx="7658421" cy="4447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13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107237" cy="1239838"/>
          </a:xfrm>
        </p:spPr>
        <p:txBody>
          <a:bodyPr/>
          <a:lstStyle/>
          <a:p>
            <a:r>
              <a:rPr lang="en-US" dirty="0" smtClean="0"/>
              <a:t>“By Design”  vs. Evolutionary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25746" r="531" b="13711"/>
          <a:stretch/>
        </p:blipFill>
        <p:spPr bwMode="auto">
          <a:xfrm>
            <a:off x="914400" y="990600"/>
            <a:ext cx="731749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 rot="20146877">
            <a:off x="3595569" y="3681718"/>
            <a:ext cx="1431457" cy="1350029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102072"/>
            <a:ext cx="2713791" cy="675014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14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107237" cy="1239838"/>
          </a:xfrm>
        </p:spPr>
        <p:txBody>
          <a:bodyPr/>
          <a:lstStyle/>
          <a:p>
            <a:r>
              <a:rPr lang="en-US" dirty="0" smtClean="0"/>
              <a:t>Julia is 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221538" cy="4114800"/>
          </a:xfrm>
        </p:spPr>
        <p:txBody>
          <a:bodyPr/>
          <a:lstStyle/>
          <a:p>
            <a:r>
              <a:rPr lang="en-US" dirty="0" smtClean="0"/>
              <a:t>Announced open source, February 2012. Significant community established around Julia in a very short time! We seem to have struck a chord!</a:t>
            </a:r>
          </a:p>
          <a:p>
            <a:r>
              <a:rPr lang="en-US" dirty="0" smtClean="0"/>
              <a:t>The challenge is to continue to be established, and trusted!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15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 Performance not an afterthought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16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97"/>
            <a:ext cx="3429000" cy="1239838"/>
          </a:xfrm>
        </p:spPr>
        <p:txBody>
          <a:bodyPr/>
          <a:lstStyle/>
          <a:p>
            <a:r>
              <a:rPr lang="en-US" dirty="0" smtClean="0"/>
              <a:t>Benchmark</a:t>
            </a:r>
            <a:br>
              <a:rPr lang="en-US" dirty="0" smtClean="0"/>
            </a:b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" t="33252" r="4896" b="2002"/>
          <a:stretch/>
        </p:blipFill>
        <p:spPr bwMode="auto">
          <a:xfrm>
            <a:off x="-37532" y="1828800"/>
            <a:ext cx="9041189" cy="457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89120" y="-76200"/>
            <a:ext cx="1828800" cy="2292935"/>
            <a:chOff x="3048000" y="24586"/>
            <a:chExt cx="1828800" cy="22929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4" t="72307" r="29365" b="25466"/>
            <a:stretch/>
          </p:blipFill>
          <p:spPr bwMode="auto">
            <a:xfrm rot="5400000">
              <a:off x="3048000" y="48904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52800" y="24586"/>
              <a:ext cx="1455848" cy="2292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bg1"/>
                  </a:solidFill>
                </a:rPr>
                <a:t>fib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parse_int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>
                  <a:solidFill>
                    <a:schemeClr val="bg1"/>
                  </a:solidFill>
                </a:rPr>
                <a:t>quicksort</a:t>
              </a: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mandel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pi_sum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rand_mat_stat</a:t>
              </a:r>
              <a:endParaRPr lang="en-US" sz="1700" dirty="0">
                <a:solidFill>
                  <a:schemeClr val="bg1"/>
                </a:solidFill>
              </a:endParaRPr>
            </a:p>
            <a:p>
              <a:r>
                <a:rPr lang="en-US" sz="1700" dirty="0" err="1">
                  <a:solidFill>
                    <a:schemeClr val="bg1"/>
                  </a:solidFill>
                </a:rPr>
                <a:t>rand_mat_mul</a:t>
              </a:r>
              <a:endParaRPr lang="en-US" sz="1700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17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221538" cy="4114800"/>
          </a:xfrm>
        </p:spPr>
        <p:txBody>
          <a:bodyPr/>
          <a:lstStyle/>
          <a:p>
            <a:pPr lvl="1"/>
            <a:r>
              <a:rPr lang="en-US" dirty="0" smtClean="0"/>
              <a:t>Retrofitting for performance is harder than most people think</a:t>
            </a:r>
          </a:p>
          <a:p>
            <a:pPr lvl="2"/>
            <a:r>
              <a:rPr lang="en-US" dirty="0" smtClean="0"/>
              <a:t>Famous last words: we’ll get it working now and make it fast later.</a:t>
            </a:r>
          </a:p>
          <a:p>
            <a:pPr lvl="2"/>
            <a:r>
              <a:rPr lang="en-US" dirty="0" smtClean="0"/>
              <a:t>Speed can become a “social problem” if not a goal from the beginning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Julia is designed to support type inference</a:t>
            </a:r>
          </a:p>
          <a:p>
            <a:pPr lvl="1"/>
            <a:r>
              <a:rPr lang="en-US" dirty="0" smtClean="0"/>
              <a:t>Julia does not manually teach the compiler about each library function, but rather sees all the library code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18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Integers Mod N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2875" y="2438400"/>
            <a:ext cx="6172200" cy="30469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julia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k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{11}(2012)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10 mod 11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julia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k+k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9 mod 11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julia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 k*k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1 mod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19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br>
              <a:rPr lang="en-US" dirty="0" smtClean="0"/>
            </a:br>
            <a:r>
              <a:rPr lang="en-US" dirty="0" smtClean="0"/>
              <a:t>Our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Design a high performance technical computing environment for today’s world.</a:t>
            </a:r>
          </a:p>
          <a:p>
            <a:r>
              <a:rPr lang="en-US" sz="2400" dirty="0" smtClean="0"/>
              <a:t>What would it look like?</a:t>
            </a:r>
          </a:p>
          <a:p>
            <a:r>
              <a:rPr lang="en-US" sz="2400" dirty="0" smtClean="0"/>
              <a:t>What architectural </a:t>
            </a:r>
            <a:r>
              <a:rPr lang="en-US" sz="2400" dirty="0"/>
              <a:t>features do we want?</a:t>
            </a:r>
          </a:p>
          <a:p>
            <a:r>
              <a:rPr lang="en-US" sz="2400" dirty="0" smtClean="0"/>
              <a:t>Our answer: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7" descr="C:\Users\Edelman\Downloads\ju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95800"/>
            <a:ext cx="8691542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" y="1828800"/>
            <a:ext cx="8839199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{N}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k::Int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(k) = new(k % N)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end</a:t>
            </a: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+{N}(a::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{N}, b::IntegerMod{N}) =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{N}(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a.k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b.k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*{N}(a::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{N}, b::IntegerMod{N}) =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{N}(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a.k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b.k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show{n}(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k::IntegerMod{n})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"$(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k.k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 mod $n")</a:t>
            </a: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showcompact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k::IntegerMod) = print(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io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k.k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{T&lt;: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}(::Type{T})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convert{N}(::Type{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{N}}, i::Integer) =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{N}(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20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457200"/>
            <a:ext cx="7107237" cy="1239838"/>
          </a:xfrm>
        </p:spPr>
        <p:txBody>
          <a:bodyPr/>
          <a:lstStyle/>
          <a:p>
            <a:r>
              <a:rPr lang="en-US" dirty="0" smtClean="0"/>
              <a:t>Matrix Multiply Just works!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1433" y="1752600"/>
            <a:ext cx="3781567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julia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a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randi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(2012,4,4)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4x4 Int32 Array: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777   177  1907   984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929  1540  1375  1220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773   988  1494  1159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1187  1228   565    91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julia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b = map(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{11}, a)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4x4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{11} Array: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7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1  4  5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5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0  0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3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9  9  4 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10  7  4  3 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julia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 b*b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4x4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IntegerMod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{11} Array: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6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1  7 10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3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9  5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0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10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4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1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0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2 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21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 Performance not an afterthought</a:t>
            </a:r>
          </a:p>
          <a:p>
            <a:r>
              <a:rPr lang="en-US" dirty="0" smtClean="0"/>
              <a:t>Solves the Two Language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22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Solves the Two Language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4114800"/>
          </a:xfrm>
        </p:spPr>
        <p:txBody>
          <a:bodyPr/>
          <a:lstStyle/>
          <a:p>
            <a:r>
              <a:rPr lang="en-US" dirty="0" smtClean="0"/>
              <a:t>Old view: Technical computing is a few blockbuster algorithms written in another language that need to be fast and glue that can be very slow</a:t>
            </a:r>
          </a:p>
          <a:p>
            <a:r>
              <a:rPr lang="en-US" dirty="0" smtClean="0"/>
              <a:t>Our view: best if implementations are in Julia itself</a:t>
            </a:r>
          </a:p>
          <a:p>
            <a:pPr lvl="1"/>
            <a:r>
              <a:rPr lang="en-US" dirty="0" smtClean="0"/>
              <a:t>Best for human productivity</a:t>
            </a:r>
          </a:p>
          <a:p>
            <a:pPr lvl="1"/>
            <a:r>
              <a:rPr lang="en-US" dirty="0" smtClean="0"/>
              <a:t>As long as the code is fast</a:t>
            </a:r>
          </a:p>
          <a:p>
            <a:pPr lvl="1"/>
            <a:r>
              <a:rPr lang="en-US" dirty="0" smtClean="0"/>
              <a:t>Community no longer separated between implementers &amp; users</a:t>
            </a:r>
          </a:p>
          <a:p>
            <a:r>
              <a:rPr lang="en-US" dirty="0" smtClean="0"/>
              <a:t>Can inline library code into user code and user code into library code</a:t>
            </a:r>
          </a:p>
          <a:p>
            <a:r>
              <a:rPr lang="en-US" dirty="0" smtClean="0"/>
              <a:t>Performance + Expressiveness = Whole libraries in an </a:t>
            </a:r>
            <a:r>
              <a:rPr lang="en-US" dirty="0" err="1" smtClean="0"/>
              <a:t>HLL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23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Serial Performance not an afterthought</a:t>
            </a:r>
          </a:p>
          <a:p>
            <a:r>
              <a:rPr lang="en-US" dirty="0" smtClean="0"/>
              <a:t>Solves the Two Language Problem</a:t>
            </a:r>
          </a:p>
          <a:p>
            <a:r>
              <a:rPr lang="en-US" dirty="0" smtClean="0"/>
              <a:t>Parallel Computing not an afterthought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24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Computing Not an Afterthought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needs flexible parallel computing</a:t>
            </a:r>
          </a:p>
          <a:p>
            <a:r>
              <a:rPr lang="en-US" dirty="0" smtClean="0"/>
              <a:t>Elastic: Processors thrown at a problem when needed, removed when not needed</a:t>
            </a:r>
          </a:p>
          <a:p>
            <a:r>
              <a:rPr lang="en-US" dirty="0" smtClean="0"/>
              <a:t>DAG scheduling the way of the future</a:t>
            </a:r>
          </a:p>
          <a:p>
            <a:pPr lvl="1"/>
            <a:r>
              <a:rPr lang="en-US" dirty="0" smtClean="0"/>
              <a:t>Requires runtime system support</a:t>
            </a:r>
          </a:p>
          <a:p>
            <a:r>
              <a:rPr lang="en-US" dirty="0" smtClean="0"/>
              <a:t>Perhaps it’s hard to manage people, but at least we try to choreograph large projects --- parallel computing needs more of this!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25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not an afterthought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“</a:t>
            </a:r>
            <a:r>
              <a:rPr lang="en-US" dirty="0"/>
              <a:t>Map-Reduce” is just not </a:t>
            </a:r>
            <a:r>
              <a:rPr lang="en-US" dirty="0" smtClean="0"/>
              <a:t>enough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26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74" y="1981200"/>
            <a:ext cx="8099426" cy="4114800"/>
          </a:xfrm>
        </p:spPr>
        <p:txBody>
          <a:bodyPr/>
          <a:lstStyle/>
          <a:p>
            <a:r>
              <a:rPr lang="en-US" dirty="0" smtClean="0"/>
              <a:t>Data readable from </a:t>
            </a:r>
            <a:r>
              <a:rPr lang="en-US" dirty="0" err="1" smtClean="0"/>
              <a:t>Hadoop</a:t>
            </a:r>
            <a:r>
              <a:rPr lang="en-US" dirty="0" smtClean="0"/>
              <a:t>, (HDFS)</a:t>
            </a:r>
          </a:p>
          <a:p>
            <a:r>
              <a:rPr lang="en-US" dirty="0" smtClean="0"/>
              <a:t>Base Julia is open source</a:t>
            </a:r>
          </a:p>
          <a:p>
            <a:r>
              <a:rPr lang="en-US" dirty="0"/>
              <a:t>Dynamic type system</a:t>
            </a:r>
          </a:p>
          <a:p>
            <a:r>
              <a:rPr lang="en-US" dirty="0"/>
              <a:t>Efficient native code</a:t>
            </a:r>
          </a:p>
          <a:p>
            <a:r>
              <a:rPr lang="en-US" dirty="0"/>
              <a:t>Scalar numeric code at native </a:t>
            </a:r>
            <a:r>
              <a:rPr lang="en-US" dirty="0" smtClean="0"/>
              <a:t>speeds</a:t>
            </a:r>
          </a:p>
          <a:p>
            <a:r>
              <a:rPr lang="en-US" dirty="0" smtClean="0"/>
              <a:t>Many library bindings</a:t>
            </a:r>
            <a:endParaRPr lang="en-US" dirty="0"/>
          </a:p>
          <a:p>
            <a:r>
              <a:rPr lang="en-US" dirty="0"/>
              <a:t>Designed to make that “first date experience” very pleasant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27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think we can succeed?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199" y="1981200"/>
            <a:ext cx="4419601" cy="1676401"/>
          </a:xfrm>
        </p:spPr>
        <p:txBody>
          <a:bodyPr/>
          <a:lstStyle/>
          <a:p>
            <a:r>
              <a:rPr lang="en-US" dirty="0" smtClean="0"/>
              <a:t>Experience:  We know what real codes look like.</a:t>
            </a:r>
          </a:p>
          <a:p>
            <a:r>
              <a:rPr lang="en-US" dirty="0" smtClean="0"/>
              <a:t>Dream Team: Computer Scientists who get numerical algorithms!  Mathematicians who get computing!</a:t>
            </a:r>
            <a:endParaRPr lang="en-US" dirty="0"/>
          </a:p>
        </p:txBody>
      </p:sp>
      <p:pic>
        <p:nvPicPr>
          <p:cNvPr id="5" name="Picture 4" descr="familiar desktop tools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1"/>
            <a:ext cx="31894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28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-457200" y="12865"/>
            <a:ext cx="7955508" cy="4840691"/>
            <a:chOff x="304800" y="170595"/>
            <a:chExt cx="7955508" cy="484069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7" t="20280" r="14404" b="45037"/>
            <a:stretch/>
          </p:blipFill>
          <p:spPr bwMode="auto">
            <a:xfrm>
              <a:off x="685800" y="170595"/>
              <a:ext cx="7574508" cy="24975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838200" y="1066800"/>
              <a:ext cx="5029200" cy="6096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30" t="16666" r="7742" b="54861"/>
            <a:stretch/>
          </p:blipFill>
          <p:spPr bwMode="auto">
            <a:xfrm>
              <a:off x="685800" y="2668136"/>
              <a:ext cx="7467600" cy="2343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304800" y="3534911"/>
              <a:ext cx="5029200" cy="6096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19712" r="14679" b="73778"/>
          <a:stretch/>
        </p:blipFill>
        <p:spPr bwMode="auto">
          <a:xfrm>
            <a:off x="-76200" y="4479896"/>
            <a:ext cx="7552707" cy="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29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07237" cy="1239838"/>
          </a:xfrm>
        </p:spPr>
        <p:txBody>
          <a:bodyPr/>
          <a:lstStyle/>
          <a:p>
            <a:r>
              <a:rPr lang="en-US" dirty="0" smtClean="0"/>
              <a:t>What’s in a title?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/>
              <a:t>Julia is a high-level, high-performance dynamic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programming language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58413" r="37065" b="31278"/>
          <a:stretch/>
        </p:blipFill>
        <p:spPr bwMode="auto">
          <a:xfrm>
            <a:off x="914400" y="2057400"/>
            <a:ext cx="6537278" cy="81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3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-457200" y="12865"/>
            <a:ext cx="7955508" cy="4840691"/>
            <a:chOff x="304800" y="170595"/>
            <a:chExt cx="7955508" cy="484069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7" t="20280" r="14404" b="45037"/>
            <a:stretch/>
          </p:blipFill>
          <p:spPr bwMode="auto">
            <a:xfrm>
              <a:off x="685800" y="170595"/>
              <a:ext cx="7574508" cy="24975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838200" y="1066800"/>
              <a:ext cx="5029200" cy="6096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30" t="16666" r="7742" b="54861"/>
            <a:stretch/>
          </p:blipFill>
          <p:spPr bwMode="auto">
            <a:xfrm>
              <a:off x="685800" y="2668136"/>
              <a:ext cx="7467600" cy="2343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304800" y="3534911"/>
              <a:ext cx="5029200" cy="6096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19712" r="14679" b="73778"/>
          <a:stretch/>
        </p:blipFill>
        <p:spPr bwMode="auto">
          <a:xfrm>
            <a:off x="-76200" y="4479896"/>
            <a:ext cx="7552707" cy="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5" t="32141" r="14679" b="7483"/>
          <a:stretch/>
        </p:blipFill>
        <p:spPr bwMode="auto">
          <a:xfrm>
            <a:off x="6951024" y="2510406"/>
            <a:ext cx="2177142" cy="4347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54588" r="33914" b="19520"/>
          <a:stretch/>
        </p:blipFill>
        <p:spPr bwMode="auto">
          <a:xfrm>
            <a:off x="685800" y="4993551"/>
            <a:ext cx="5144984" cy="18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410200" y="3986781"/>
            <a:ext cx="1981200" cy="127101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19587674">
            <a:off x="4338769" y="3886427"/>
            <a:ext cx="408477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 dream team in place today!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30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be a Julia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the forthcoming skyscraper and you can get in on the ground floor</a:t>
            </a:r>
            <a:endParaRPr lang="en-US" dirty="0"/>
          </a:p>
        </p:txBody>
      </p:sp>
      <p:pic>
        <p:nvPicPr>
          <p:cNvPr id="5" name="Picture 7" descr="C:\Users\Edelman\Downloads\jul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8" y="5885927"/>
            <a:ext cx="7243742" cy="97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743200" y="3337402"/>
            <a:ext cx="2438400" cy="1524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Picture 7" descr="C:\Users\Edelman\Downloads\julia.jpg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 bwMode="auto">
          <a:xfrm>
            <a:off x="2895600" y="3523921"/>
            <a:ext cx="2165445" cy="11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5081385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Google:  </a:t>
            </a:r>
            <a:r>
              <a:rPr lang="en-US" dirty="0" err="1" smtClean="0"/>
              <a:t>julia</a:t>
            </a:r>
            <a:r>
              <a:rPr lang="en-US" dirty="0" smtClean="0"/>
              <a:t> –</a:t>
            </a:r>
            <a:r>
              <a:rPr lang="en-US" dirty="0" err="1" smtClean="0"/>
              <a:t>obama</a:t>
            </a:r>
            <a:endParaRPr lang="en-US" dirty="0" smtClean="0"/>
          </a:p>
          <a:p>
            <a:r>
              <a:rPr lang="en-US" dirty="0" smtClean="0"/>
              <a:t>or           </a:t>
            </a:r>
            <a:r>
              <a:rPr lang="en-US" dirty="0" err="1" smtClean="0"/>
              <a:t>julia</a:t>
            </a:r>
            <a:r>
              <a:rPr lang="en-US" dirty="0" smtClean="0"/>
              <a:t> downloads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31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32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GPUs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machinery can be used for </a:t>
            </a:r>
            <a:r>
              <a:rPr lang="en-US" dirty="0" err="1" smtClean="0"/>
              <a:t>GPU</a:t>
            </a:r>
            <a:r>
              <a:rPr lang="en-US" dirty="0" smtClean="0"/>
              <a:t> code generation</a:t>
            </a:r>
          </a:p>
          <a:p>
            <a:r>
              <a:rPr lang="en-US" dirty="0" err="1" smtClean="0"/>
              <a:t>Metaprogramming</a:t>
            </a:r>
            <a:r>
              <a:rPr lang="en-US" dirty="0" smtClean="0"/>
              <a:t> can compile a subset of user code to </a:t>
            </a:r>
            <a:r>
              <a:rPr lang="en-US" dirty="0" err="1" smtClean="0"/>
              <a:t>GPU</a:t>
            </a:r>
            <a:endParaRPr lang="en-US" dirty="0" smtClean="0"/>
          </a:p>
          <a:p>
            <a:r>
              <a:rPr lang="en-US" dirty="0" smtClean="0"/>
              <a:t>Not just calling an external </a:t>
            </a:r>
            <a:r>
              <a:rPr lang="en-US" dirty="0" err="1" smtClean="0"/>
              <a:t>GPU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33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Streamlines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221538" cy="4114800"/>
          </a:xfrm>
        </p:spPr>
        <p:txBody>
          <a:bodyPr/>
          <a:lstStyle/>
          <a:p>
            <a:pPr lvl="1"/>
            <a:r>
              <a:rPr lang="en-US" dirty="0" smtClean="0"/>
              <a:t>Lesson of Interactive Supercomputing</a:t>
            </a:r>
          </a:p>
          <a:p>
            <a:pPr lvl="2"/>
            <a:r>
              <a:rPr lang="en-US" dirty="0" smtClean="0"/>
              <a:t>Staff was not developing high speed routines as much as they were compiling for idiosyncratic machines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errible loss of productivity</a:t>
            </a:r>
          </a:p>
          <a:p>
            <a:pPr lvl="2"/>
            <a:r>
              <a:rPr lang="en-US" dirty="0" smtClean="0"/>
              <a:t>Some users did not have machines up and running</a:t>
            </a:r>
          </a:p>
          <a:p>
            <a:pPr lvl="2"/>
            <a:r>
              <a:rPr lang="en-US" dirty="0" smtClean="0"/>
              <a:t>Installation even on “blessed” configurations were a nightmare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76400" y="4930775"/>
            <a:ext cx="7160313" cy="2079625"/>
            <a:chOff x="1676400" y="4346085"/>
            <a:chExt cx="7160313" cy="2079625"/>
          </a:xfrm>
        </p:grpSpPr>
        <p:pic>
          <p:nvPicPr>
            <p:cNvPr id="7" name="Picture 6" descr="familiar desktop tools diagr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132" y="4346085"/>
              <a:ext cx="3956581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http://www.bantamgroup.com/images/logos/interactive_sp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936799"/>
              <a:ext cx="2941513" cy="1224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34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221538" cy="4114800"/>
          </a:xfrm>
        </p:spPr>
        <p:txBody>
          <a:bodyPr/>
          <a:lstStyle/>
          <a:p>
            <a:pPr lvl="1"/>
            <a:r>
              <a:rPr lang="en-US" dirty="0" smtClean="0"/>
              <a:t>Encourages Collaboration</a:t>
            </a:r>
          </a:p>
          <a:p>
            <a:pPr lvl="1"/>
            <a:r>
              <a:rPr lang="en-US" dirty="0" smtClean="0"/>
              <a:t>Enhances the 1</a:t>
            </a:r>
            <a:r>
              <a:rPr lang="en-US" baseline="30000" dirty="0" smtClean="0"/>
              <a:t>st</a:t>
            </a:r>
            <a:r>
              <a:rPr lang="en-US" dirty="0" smtClean="0"/>
              <a:t> date experience</a:t>
            </a:r>
          </a:p>
          <a:p>
            <a:pPr lvl="1"/>
            <a:r>
              <a:rPr lang="en-US" dirty="0" smtClean="0"/>
              <a:t>Makes Programming fun again!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35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“Media”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t="37645" r="21071" b="33499"/>
          <a:stretch/>
        </p:blipFill>
        <p:spPr bwMode="auto">
          <a:xfrm>
            <a:off x="76200" y="1089547"/>
            <a:ext cx="6127845" cy="237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371299"/>
            <a:ext cx="2057400" cy="1066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9660" r="28137" b="53027"/>
          <a:stretch/>
        </p:blipFill>
        <p:spPr bwMode="auto">
          <a:xfrm>
            <a:off x="762000" y="3657600"/>
            <a:ext cx="6987654" cy="3070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4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52" y="304800"/>
            <a:ext cx="8297057" cy="1239838"/>
          </a:xfrm>
        </p:spPr>
        <p:txBody>
          <a:bodyPr/>
          <a:lstStyle/>
          <a:p>
            <a:pPr algn="ctr"/>
            <a:r>
              <a:rPr lang="en-US" sz="3200" dirty="0" smtClean="0"/>
              <a:t>HPC Lessons</a:t>
            </a:r>
            <a:endParaRPr lang="en-US" sz="3200" dirty="0"/>
          </a:p>
        </p:txBody>
      </p:sp>
      <p:pic>
        <p:nvPicPr>
          <p:cNvPr id="1026" name="Picture 2" descr="Fig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1"/>
            <a:ext cx="355752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664" y="1981200"/>
            <a:ext cx="2961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K Computer (Kobe, Japan)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32" y="2091958"/>
            <a:ext cx="3362516" cy="24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53618" y="2027274"/>
            <a:ext cx="357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Tianhhe-1A           (Tianjin, China)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Jaguarsupercompu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409352" y="4561367"/>
            <a:ext cx="7288619" cy="210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5000" y="4495800"/>
            <a:ext cx="46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Jaguar (Oak Ridge, Tennessee)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hMSEBUUEhQUFBUVFxUUFRcXFBgUFBUUFBcVFRYXFBUXHCYeFxkjGRQUHzAgJicpLCwsFR8xNTIqNSYsLCkBCQoKDgwOGg8PGjUlHyQvLC8tKiw1NTQpKS0vKSwsLCwsNDUvLCwqLS81LCwsLCwpKTQpLCwsLCkpMCwsLCwsKf/AABEIAHcAZgMBIgACEQEDEQH/xAAcAAACAwEBAQEAAAAAAAAAAAADBAACBQEGCAf/xAA6EAABAwIEAwQIAwgDAAAAAAABAAIRAyEEEjFBBVFhInGBkQYTFDJCUqHwscHRFTNygpKi4fEHFmL/xAAbAQACAwEBAQAAAAAAAAAAAAACAwEEBQAGB//EAC4RAAIBAwMBBgUFAQAAAAAAAAECAAMRIRIxQQQTIlFxgeFhobHR8AYUUsHxBf/aAAwDAQACEQMRAD8A41hPwk9LpfEPa3VkHvK57Wwaknuj80rVxLCfj/tXkKamfUVQ3z/f3ir5c6w8NVp4bBkDS55o2AwjWjN2p2mNPBME7qvVq50iG9a/dED7G0a9onQIdXhAjYzqNB4J+myLnX8OgQsRXgKuKjXwYkVGvgzDPCAypdwLdQPiPQhHqVZKvVoh1zrsd0LJH6q3qLbnMugk7nMqW7LlNkLpdCrTqTPRFm0mMUq+UynKZzXWU5yYwmJyHv1S3TFxvFumLjea7bWUV6ABE811UCcygT4zzVKrB9/L1g81pYOg4kE1C7zEC/PwSWGwgnMdFsUYAWpWr2XSst1SOIarVMQSYVabNz4dFxokyfAfmrPqQs8kmVbWwJyrVgLPe+TJXa9aT0Qi5NRLSzTTSJ2VxygK4mR0Xr4Yn3fJJUnkOg2Wq+pASNS5lPpsbWMahNrGWV2BUzc0GpjBtdTYnaTYmaOHxxbourFOLd3KKf24O8E0AcmaWIr7DZEwmLLdbjklcl7rrnKCoItB0gi02G8Tad4PVDxFebBZESU6Ek0lXaB2SqcT1foxw2kaLn1WNfmqNY2esC3i4+SJh+C0hia7nMHqmFrGM2L35YA8/qlqXFKTMPhWB4kVWPq69mHZjPmnsXx2g7E0mte0U2uNV7rwXwQ0aba+SyW7bWxF7G/jgD72+c8/U7c1HIvY38cAHj4m1h5xTiPD6Rx9OixjWtGXOALHV5n+UAeK0m4GicQaXsgygfvIIbMAxpzMarL4bxOl7fVrVHhre1kJm8w0RA5BY/EfSvEOc8NquDCXQBA7M2gxOiPsatQhBwoySdz9YwdNXqkICcKMkkZPONyJscI4PRfjq4LQ+lSEAG4kkfhDl47GVQXuLQAC4kAaATYDwhei4DxWlQweIl4FV8hrb5jDYadObneS8mStHpkbW+q9hYC/NhkzU6NHFVyxNhpAvzYZPqZ3MhvpTp5LsrrQr+01NouomzSDuhURaxO1Q7q4dEaqr2kagpYFaVHE5hfUapLjTtEEadoDCtl3cmnFDMDRQ1eaU2TIOTLkolOkToJQm3TOH4bUrNcWAENIBuAZcHEATbRjvIrlUsbCLdgguTbzhK3B6hEsyuG/wx2WuvmjZw8UszgtRzWlsHMA6NIDsuW5sbOBtpuj/sLFbNcbSYeANDIMuFxlcCOhStbAV25g6WZGNeQXx2S4NbABjU6cp8WCjVA9opKl8LUU/nnOn0erT7oHLtC5kD9TP/kqg4BVzMacoznKDmBAhuYzGwE36JgcFxL2McxxfZsAPIc0PD6gmSNg4zO4RMF6L4ipTbUztDDmjNUIy5SWunlZpPcEwUq34Peceo0i7VF8NueOYt/1qrf3badqJF730035hQej9b5R/UNyG8+ZCP8AsSvJAdJGRoh5OYvaHBrTp7pkkwEDE8Pr0mhzw5okNBz7wHxANjBB8QgKVh/nvJFZmNhUW/l7wGIwTqeXMB2hmFwbc+moUSj6pOpJ2uZt4rqIA2zLiqbd6VDUagIRMNhHPnKJgSUZmCfpluI5bz+hUO42gGoowTBuKFUcrvtZLVnIVEJReR2II0TWDqVCCaZeIInKSLwQNDrBd5lZpKvSxb2yGuIB1g6pxXGN4x6d1sPnNXPiIsav9To17+f5qgo1ySZfoWk5jBDexE8hMJWnxB/zn/Zk/VW9sfEBx335mT9UHfER2bjgQxbXZvUaBycQBADNjsCAqtxLw3LndliIzGIIgiNIiyqcQ8i7ie8/fTyVF2puYQX+QHpDsxtQTD3iYJh5EkCATfZAr4pzhDnOImYLiRMRN94AEqlRyEiF4YprvaQKKSuKYyaOEoucTk1Hh9lMNwtWdueoS+FoFxMRpv8AfVF9kfIEsv1aqzHO4lFjncesA9xDoOo1sFWsZH+AnBgKmlvNqYo8KfNy3zaoNRVzeT2yDkTzb23uqr0WM4VnFveGiwatItMOEEKxTqhxiW6dUPtKgItN6ErAIzGGMtKq96pTlVfMoLZi+ZCZUXArsaihXkpsUW1wT0ar4qfUtEN1LnZRPIHc3URihVYXC4lCp/0OmpsVeoARxeL4bDFxIDgLbmJ+7rQpYXL8bJ/i/NL4SnbWDHNHbhz8/wCKzXa5iqjZ3lXUnC+YHudKNRnqrezH5vInyTFCk7r9Uh2xFF8QlKmkOL8LFUSLOH16FaJcqPfCSjsrahARmVtQninMIJBsQrNat/iHDfWDM33vxWXSoc9lrLWDC81VrBlvOUKG6K+mHWXXO2Cb4bjKNOoDXYalMkB0Wc3qOfduuUa2AJtK9aoUUuBe3AmV7E7OA0FxOgAk+QXs+Bf8eOyiri5ps2pj9487A/KD592q9/wqhhadIVKAYKZbm9YALg9dZV+HMNd/rHAhg9xp1/id1P0C36PQKvec3+k8f1n6hrVAUpDT8efaMcD4U2lTADWtnQAQGjYD73UWrC6r880Tc3M+emGbpmjTlRReOYYn1JzHKNBOBhAsuKLMqHMpscymdUNyuKKdoYhQkeJYe0tsd+qiimmSGE5CQwmS2wlSk3M4N1LjA7yuKLVpqGa0tVmKozDgGfp3ovwN4pU6TyMrSXRMyTe/MD6r3dGkGgALii9baw0jYYny12LsWO5zCKKKLo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BUUEhQUFBUVFxUUFRcXFBgUFBUUFBcVFRYXFBUXHCYeFxkjGRQUHzAgJicpLCwsFR8xNTIqNSYsLCkBCQoKDgwOGg8PGjUlHyQvLC8tKiw1NTQpKS0vKSwsLCwsNDUvLCwqLS81LCwsLCwpKTQpLCwsLCkpMCwsLCwsKf/AABEIAHcAZgMBIgACEQEDEQH/xAAcAAACAwEBAQEAAAAAAAAAAAADBAACBQEGCAf/xAA6EAABAwIEAwQIAwgDAAAAAAABAAIRAyEEEjFBBVFhInGBkQYTFDJCUqHwscHRFTNygpKi4fEHFmL/xAAbAQACAwEBAQAAAAAAAAAAAAACAwEEBQAGB//EAC4RAAIBAwMBBgUFAQAAAAAAAAECAAMRIRIxQQQTIlFxgeFhobHR8AYUUsHxBf/aAAwDAQACEQMRAD8A41hPwk9LpfEPa3VkHvK57Wwaknuj80rVxLCfj/tXkKamfUVQ3z/f3ir5c6w8NVp4bBkDS55o2AwjWjN2p2mNPBME7qvVq50iG9a/dED7G0a9onQIdXhAjYzqNB4J+myLnX8OgQsRXgKuKjXwYkVGvgzDPCAypdwLdQPiPQhHqVZKvVoh1zrsd0LJH6q3qLbnMugk7nMqW7LlNkLpdCrTqTPRFm0mMUq+UynKZzXWU5yYwmJyHv1S3TFxvFumLjea7bWUV6ABE811UCcygT4zzVKrB9/L1g81pYOg4kE1C7zEC/PwSWGwgnMdFsUYAWpWr2XSst1SOIarVMQSYVabNz4dFxokyfAfmrPqQs8kmVbWwJyrVgLPe+TJXa9aT0Qi5NRLSzTTSJ2VxygK4mR0Xr4Yn3fJJUnkOg2Wq+pASNS5lPpsbWMahNrGWV2BUzc0GpjBtdTYnaTYmaOHxxbourFOLd3KKf24O8E0AcmaWIr7DZEwmLLdbjklcl7rrnKCoItB0gi02G8Tad4PVDxFebBZESU6Ek0lXaB2SqcT1foxw2kaLn1WNfmqNY2esC3i4+SJh+C0hia7nMHqmFrGM2L35YA8/qlqXFKTMPhWB4kVWPq69mHZjPmnsXx2g7E0mte0U2uNV7rwXwQ0aba+SyW7bWxF7G/jgD72+c8/U7c1HIvY38cAHj4m1h5xTiPD6Rx9OixjWtGXOALHV5n+UAeK0m4GicQaXsgygfvIIbMAxpzMarL4bxOl7fVrVHhre1kJm8w0RA5BY/EfSvEOc8NquDCXQBA7M2gxOiPsatQhBwoySdz9YwdNXqkICcKMkkZPONyJscI4PRfjq4LQ+lSEAG4kkfhDl47GVQXuLQAC4kAaATYDwhei4DxWlQweIl4FV8hrb5jDYadObneS8mStHpkbW+q9hYC/NhkzU6NHFVyxNhpAvzYZPqZ3MhvpTp5LsrrQr+01NouomzSDuhURaxO1Q7q4dEaqr2kagpYFaVHE5hfUapLjTtEEadoDCtl3cmnFDMDRQ1eaU2TIOTLkolOkToJQm3TOH4bUrNcWAENIBuAZcHEATbRjvIrlUsbCLdgguTbzhK3B6hEsyuG/wx2WuvmjZw8UszgtRzWlsHMA6NIDsuW5sbOBtpuj/sLFbNcbSYeANDIMuFxlcCOhStbAV25g6WZGNeQXx2S4NbABjU6cp8WCjVA9opKl8LUU/nnOn0erT7oHLtC5kD9TP/kqg4BVzMacoznKDmBAhuYzGwE36JgcFxL2McxxfZsAPIc0PD6gmSNg4zO4RMF6L4ipTbUztDDmjNUIy5SWunlZpPcEwUq34Peceo0i7VF8NueOYt/1qrf3badqJF730035hQej9b5R/UNyG8+ZCP8AsSvJAdJGRoh5OYvaHBrTp7pkkwEDE8Pr0mhzw5okNBz7wHxANjBB8QgKVh/nvJFZmNhUW/l7wGIwTqeXMB2hmFwbc+moUSj6pOpJ2uZt4rqIA2zLiqbd6VDUagIRMNhHPnKJgSUZmCfpluI5bz+hUO42gGoowTBuKFUcrvtZLVnIVEJReR2II0TWDqVCCaZeIInKSLwQNDrBd5lZpKvSxb2yGuIB1g6pxXGN4x6d1sPnNXPiIsav9To17+f5qgo1ySZfoWk5jBDexE8hMJWnxB/zn/Zk/VW9sfEBx335mT9UHfER2bjgQxbXZvUaBycQBADNjsCAqtxLw3LndliIzGIIgiNIiyqcQ8i7ie8/fTyVF2puYQX+QHpDsxtQTD3iYJh5EkCATfZAr4pzhDnOImYLiRMRN94AEqlRyEiF4YprvaQKKSuKYyaOEoucTk1Hh9lMNwtWdueoS+FoFxMRpv8AfVF9kfIEsv1aqzHO4lFjncesA9xDoOo1sFWsZH+AnBgKmlvNqYo8KfNy3zaoNRVzeT2yDkTzb23uqr0WM4VnFveGiwatItMOEEKxTqhxiW6dUPtKgItN6ErAIzGGMtKq96pTlVfMoLZi+ZCZUXArsaihXkpsUW1wT0ar4qfUtEN1LnZRPIHc3URihVYXC4lCp/0OmpsVeoARxeL4bDFxIDgLbmJ+7rQpYXL8bJ/i/NL4SnbWDHNHbhz8/wCKzXa5iqjZ3lXUnC+YHudKNRnqrezH5vInyTFCk7r9Uh2xFF8QlKmkOL8LFUSLOH16FaJcqPfCSjsrahARmVtQninMIJBsQrNat/iHDfWDM33vxWXSoc9lrLWDC81VrBlvOUKG6K+mHWXXO2Cb4bjKNOoDXYalMkB0Wc3qOfduuUa2AJtK9aoUUuBe3AmV7E7OA0FxOgAk+QXs+Bf8eOyiri5ps2pj9487A/KD592q9/wqhhadIVKAYKZbm9YALg9dZV+HMNd/rHAhg9xp1/id1P0C36PQKvec3+k8f1n6hrVAUpDT8efaMcD4U2lTADWtnQAQGjYD73UWrC6r880Tc3M+emGbpmjTlRReOYYn1JzHKNBOBhAsuKLMqHMpscymdUNyuKKdoYhQkeJYe0tsd+qiimmSGE5CQwmS2wlSk3M4N1LjA7yuKLVpqGa0tVmKozDgGfp3ovwN4pU6TyMrSXRMyTe/MD6r3dGkGgALii9baw0jYYny12LsWO5zCKKKLoM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MSEBUUEhQUFBUVFxUUFRcXFBgUFBUUFBcVFRYXFBUXHCYeFxkjGRQUHzAgJicpLCwsFR8xNTIqNSYsLCkBCQoKDgwOGg8PGjUlHyQvLC8tKiw1NTQpKS0vKSwsLCwsNDUvLCwqLS81LCwsLCwpKTQpLCwsLCkpMCwsLCwsKf/AABEIAHcAZgMBIgACEQEDEQH/xAAcAAACAwEBAQEAAAAAAAAAAAADBAACBQEGCAf/xAA6EAABAwIEAwQIAwgDAAAAAAABAAIRAyEEEjFBBVFhInGBkQYTFDJCUqHwscHRFTNygpKi4fEHFmL/xAAbAQACAwEBAQAAAAAAAAAAAAACAwEEBQAGB//EAC4RAAIBAwMBBgUFAQAAAAAAAAECAAMRIRIxQQQTIlFxgeFhobHR8AYUUsHxBf/aAAwDAQACEQMRAD8A41hPwk9LpfEPa3VkHvK57Wwaknuj80rVxLCfj/tXkKamfUVQ3z/f3ir5c6w8NVp4bBkDS55o2AwjWjN2p2mNPBME7qvVq50iG9a/dED7G0a9onQIdXhAjYzqNB4J+myLnX8OgQsRXgKuKjXwYkVGvgzDPCAypdwLdQPiPQhHqVZKvVoh1zrsd0LJH6q3qLbnMugk7nMqW7LlNkLpdCrTqTPRFm0mMUq+UynKZzXWU5yYwmJyHv1S3TFxvFumLjea7bWUV6ABE811UCcygT4zzVKrB9/L1g81pYOg4kE1C7zEC/PwSWGwgnMdFsUYAWpWr2XSst1SOIarVMQSYVabNz4dFxokyfAfmrPqQs8kmVbWwJyrVgLPe+TJXa9aT0Qi5NRLSzTTSJ2VxygK4mR0Xr4Yn3fJJUnkOg2Wq+pASNS5lPpsbWMahNrGWV2BUzc0GpjBtdTYnaTYmaOHxxbourFOLd3KKf24O8E0AcmaWIr7DZEwmLLdbjklcl7rrnKCoItB0gi02G8Tad4PVDxFebBZESU6Ek0lXaB2SqcT1foxw2kaLn1WNfmqNY2esC3i4+SJh+C0hia7nMHqmFrGM2L35YA8/qlqXFKTMPhWB4kVWPq69mHZjPmnsXx2g7E0mte0U2uNV7rwXwQ0aba+SyW7bWxF7G/jgD72+c8/U7c1HIvY38cAHj4m1h5xTiPD6Rx9OixjWtGXOALHV5n+UAeK0m4GicQaXsgygfvIIbMAxpzMarL4bxOl7fVrVHhre1kJm8w0RA5BY/EfSvEOc8NquDCXQBA7M2gxOiPsatQhBwoySdz9YwdNXqkICcKMkkZPONyJscI4PRfjq4LQ+lSEAG4kkfhDl47GVQXuLQAC4kAaATYDwhei4DxWlQweIl4FV8hrb5jDYadObneS8mStHpkbW+q9hYC/NhkzU6NHFVyxNhpAvzYZPqZ3MhvpTp5LsrrQr+01NouomzSDuhURaxO1Q7q4dEaqr2kagpYFaVHE5hfUapLjTtEEadoDCtl3cmnFDMDRQ1eaU2TIOTLkolOkToJQm3TOH4bUrNcWAENIBuAZcHEATbRjvIrlUsbCLdgguTbzhK3B6hEsyuG/wx2WuvmjZw8UszgtRzWlsHMA6NIDsuW5sbOBtpuj/sLFbNcbSYeANDIMuFxlcCOhStbAV25g6WZGNeQXx2S4NbABjU6cp8WCjVA9opKl8LUU/nnOn0erT7oHLtC5kD9TP/kqg4BVzMacoznKDmBAhuYzGwE36JgcFxL2McxxfZsAPIc0PD6gmSNg4zO4RMF6L4ipTbUztDDmjNUIy5SWunlZpPcEwUq34Peceo0i7VF8NueOYt/1qrf3badqJF730035hQej9b5R/UNyG8+ZCP8AsSvJAdJGRoh5OYvaHBrTp7pkkwEDE8Pr0mhzw5okNBz7wHxANjBB8QgKVh/nvJFZmNhUW/l7wGIwTqeXMB2hmFwbc+moUSj6pOpJ2uZt4rqIA2zLiqbd6VDUagIRMNhHPnKJgSUZmCfpluI5bz+hUO42gGoowTBuKFUcrvtZLVnIVEJReR2II0TWDqVCCaZeIInKSLwQNDrBd5lZpKvSxb2yGuIB1g6pxXGN4x6d1sPnNXPiIsav9To17+f5qgo1ySZfoWk5jBDexE8hMJWnxB/zn/Zk/VW9sfEBx335mT9UHfER2bjgQxbXZvUaBycQBADNjsCAqtxLw3LndliIzGIIgiNIiyqcQ8i7ie8/fTyVF2puYQX+QHpDsxtQTD3iYJh5EkCATfZAr4pzhDnOImYLiRMRN94AEqlRyEiF4YprvaQKKSuKYyaOEoucTk1Hh9lMNwtWdueoS+FoFxMRpv8AfVF9kfIEsv1aqzHO4lFjncesA9xDoOo1sFWsZH+AnBgKmlvNqYo8KfNy3zaoNRVzeT2yDkTzb23uqr0WM4VnFveGiwatItMOEEKxTqhxiW6dUPtKgItN6ErAIzGGMtKq96pTlVfMoLZi+ZCZUXArsaihXkpsUW1wT0ar4qfUtEN1LnZRPIHc3URihVYXC4lCp/0OmpsVeoARxeL4bDFxIDgLbmJ+7rQpYXL8bJ/i/NL4SnbWDHNHbhz8/wCKzXa5iqjZ3lXUnC+YHudKNRnqrezH5vInyTFCk7r9Uh2xFF8QlKmkOL8LFUSLOH16FaJcqPfCSjsrahARmVtQninMIJBsQrNat/iHDfWDM33vxWXSoc9lrLWDC81VrBlvOUKG6K+mHWXXO2Cb4bjKNOoDXYalMkB0Wc3qOfduuUa2AJtK9aoUUuBe3AmV7E7OA0FxOgAk+QXs+Bf8eOyiri5ps2pj9487A/KD592q9/wqhhadIVKAYKZbm9YALg9dZV+HMNd/rHAhg9xp1/id1P0C36PQKvec3+k8f1n6hrVAUpDT8efaMcD4U2lTADWtnQAQGjYD73UWrC6r880Tc3M+emGbpmjTlRReOYYn1JzHKNBOBhAsuKLMqHMpscymdUNyuKKdoYhQkeJYe0tsd+qiimmSGE5CQwmS2wlSk3M4N1LjA7yuKLVpqGa0tVmKozDgGfp3ovwN4pU6TyMrSXRMyTe/MD6r3dGkGgALii9baw0jYYny12LsWO5zCKKKLoM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MSEBUUEhQUFBUVFxUUFRcXFBgUFBUUFBcVFRYXFBUXHCYeFxkjGRQUHzAgJicpLCwsFR8xNTIqNSYsLCkBCQoKDgwOGg8PGjUlHyQvLC8tKiw1NTQpKS0vKSwsLCwsNDUvLCwqLS81LCwsLCwpKTQpLCwsLCkpMCwsLCwsKf/AABEIAHcAZgMBIgACEQEDEQH/xAAcAAACAwEBAQEAAAAAAAAAAAADBAACBQEGCAf/xAA6EAABAwIEAwQIAwgDAAAAAAABAAIRAyEEEjFBBVFhInGBkQYTFDJCUqHwscHRFTNygpKi4fEHFmL/xAAbAQACAwEBAQAAAAAAAAAAAAACAwEEBQAGB//EAC4RAAIBAwMBBgUFAQAAAAAAAAECAAMRIRIxQQQTIlFxgeFhobHR8AYUUsHxBf/aAAwDAQACEQMRAD8A41hPwk9LpfEPa3VkHvK57Wwaknuj80rVxLCfj/tXkKamfUVQ3z/f3ir5c6w8NVp4bBkDS55o2AwjWjN2p2mNPBME7qvVq50iG9a/dED7G0a9onQIdXhAjYzqNB4J+myLnX8OgQsRXgKuKjXwYkVGvgzDPCAypdwLdQPiPQhHqVZKvVoh1zrsd0LJH6q3qLbnMugk7nMqW7LlNkLpdCrTqTPRFm0mMUq+UynKZzXWU5yYwmJyHv1S3TFxvFumLjea7bWUV6ABE811UCcygT4zzVKrB9/L1g81pYOg4kE1C7zEC/PwSWGwgnMdFsUYAWpWr2XSst1SOIarVMQSYVabNz4dFxokyfAfmrPqQs8kmVbWwJyrVgLPe+TJXa9aT0Qi5NRLSzTTSJ2VxygK4mR0Xr4Yn3fJJUnkOg2Wq+pASNS5lPpsbWMahNrGWV2BUzc0GpjBtdTYnaTYmaOHxxbourFOLd3KKf24O8E0AcmaWIr7DZEwmLLdbjklcl7rrnKCoItB0gi02G8Tad4PVDxFebBZESU6Ek0lXaB2SqcT1foxw2kaLn1WNfmqNY2esC3i4+SJh+C0hia7nMHqmFrGM2L35YA8/qlqXFKTMPhWB4kVWPq69mHZjPmnsXx2g7E0mte0U2uNV7rwXwQ0aba+SyW7bWxF7G/jgD72+c8/U7c1HIvY38cAHj4m1h5xTiPD6Rx9OixjWtGXOALHV5n+UAeK0m4GicQaXsgygfvIIbMAxpzMarL4bxOl7fVrVHhre1kJm8w0RA5BY/EfSvEOc8NquDCXQBA7M2gxOiPsatQhBwoySdz9YwdNXqkICcKMkkZPONyJscI4PRfjq4LQ+lSEAG4kkfhDl47GVQXuLQAC4kAaATYDwhei4DxWlQweIl4FV8hrb5jDYadObneS8mStHpkbW+q9hYC/NhkzU6NHFVyxNhpAvzYZPqZ3MhvpTp5LsrrQr+01NouomzSDuhURaxO1Q7q4dEaqr2kagpYFaVHE5hfUapLjTtEEadoDCtl3cmnFDMDRQ1eaU2TIOTLkolOkToJQm3TOH4bUrNcWAENIBuAZcHEATbRjvIrlUsbCLdgguTbzhK3B6hEsyuG/wx2WuvmjZw8UszgtRzWlsHMA6NIDsuW5sbOBtpuj/sLFbNcbSYeANDIMuFxlcCOhStbAV25g6WZGNeQXx2S4NbABjU6cp8WCjVA9opKl8LUU/nnOn0erT7oHLtC5kD9TP/kqg4BVzMacoznKDmBAhuYzGwE36JgcFxL2McxxfZsAPIc0PD6gmSNg4zO4RMF6L4ipTbUztDDmjNUIy5SWunlZpPcEwUq34Peceo0i7VF8NueOYt/1qrf3badqJF730035hQej9b5R/UNyG8+ZCP8AsSvJAdJGRoh5OYvaHBrTp7pkkwEDE8Pr0mhzw5okNBz7wHxANjBB8QgKVh/nvJFZmNhUW/l7wGIwTqeXMB2hmFwbc+moUSj6pOpJ2uZt4rqIA2zLiqbd6VDUagIRMNhHPnKJgSUZmCfpluI5bz+hUO42gGoowTBuKFUcrvtZLVnIVEJReR2II0TWDqVCCaZeIInKSLwQNDrBd5lZpKvSxb2yGuIB1g6pxXGN4x6d1sPnNXPiIsav9To17+f5qgo1ySZfoWk5jBDexE8hMJWnxB/zn/Zk/VW9sfEBx335mT9UHfER2bjgQxbXZvUaBycQBADNjsCAqtxLw3LndliIzGIIgiNIiyqcQ8i7ie8/fTyVF2puYQX+QHpDsxtQTD3iYJh5EkCATfZAr4pzhDnOImYLiRMRN94AEqlRyEiF4YprvaQKKSuKYyaOEoucTk1Hh9lMNwtWdueoS+FoFxMRpv8AfVF9kfIEsv1aqzHO4lFjncesA9xDoOo1sFWsZH+AnBgKmlvNqYo8KfNy3zaoNRVzeT2yDkTzb23uqr0WM4VnFveGiwatItMOEEKxTqhxiW6dUPtKgItN6ErAIzGGMtKq96pTlVfMoLZi+ZCZUXArsaihXkpsUW1wT0ar4qfUtEN1LnZRPIHc3URihVYXC4lCp/0OmpsVeoARxeL4bDFxIDgLbmJ+7rQpYXL8bJ/i/NL4SnbWDHNHbhz8/wCKzXa5iqjZ3lXUnC+YHudKNRnqrezH5vInyTFCk7r9Uh2xFF8QlKmkOL8LFUSLOH16FaJcqPfCSjsrahARmVtQninMIJBsQrNat/iHDfWDM33vxWXSoc9lrLWDC81VrBlvOUKG6K+mHWXXO2Cb4bjKNOoDXYalMkB0Wc3qOfduuUa2AJtK9aoUUuBe3AmV7E7OA0FxOgAk+QXs+Bf8eOyiri5ps2pj9487A/KD592q9/wqhhadIVKAYKZbm9YALg9dZV+HMNd/rHAhg9xp1/id1P0C36PQKvec3+k8f1n6hrVAUpDT8efaMcD4U2lTADWtnQAQGjYD73UWrC6r880Tc3M+emGbpmjTlRReOYYn1JzHKNBOBhAsuKLMqHMpscymdUNyuKKdoYhQkeJYe0tsd+qiimmSGE5CQwmS2wlSk3M4N1LjA7yuKLVpqGa0tVmKozDgGfp3ovwN4pU6TyMrSXRMyTe/MD6r3dGkGgALii9baw0jYYny12LsWO5zCKKKLoM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books.google.com/books?id=T66S7_Ww064C&amp;printsec=frontcover&amp;img=1&amp;zoom=1&amp;edge=cur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23" y="252499"/>
            <a:ext cx="2132754" cy="24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3806" y="3007668"/>
            <a:ext cx="397737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Few </a:t>
            </a:r>
            <a:r>
              <a:rPr lang="en-US" dirty="0" err="1" smtClean="0"/>
              <a:t>Composable</a:t>
            </a:r>
            <a:r>
              <a:rPr lang="en-US" dirty="0" smtClean="0"/>
              <a:t> Libraries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Inflexible Parallelism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4495800"/>
            <a:ext cx="8071538" cy="2079625"/>
            <a:chOff x="765175" y="4346085"/>
            <a:chExt cx="8071538" cy="2079625"/>
          </a:xfrm>
        </p:grpSpPr>
        <p:grpSp>
          <p:nvGrpSpPr>
            <p:cNvPr id="12" name="Group 11"/>
            <p:cNvGrpSpPr/>
            <p:nvPr/>
          </p:nvGrpSpPr>
          <p:grpSpPr>
            <a:xfrm>
              <a:off x="1676400" y="4346085"/>
              <a:ext cx="7160313" cy="2079625"/>
              <a:chOff x="1676400" y="4346085"/>
              <a:chExt cx="7160313" cy="2079625"/>
            </a:xfrm>
          </p:grpSpPr>
          <p:pic>
            <p:nvPicPr>
              <p:cNvPr id="16" name="Picture 15" descr="familiar desktop tools diagra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0132" y="4346085"/>
                <a:ext cx="3956581" cy="207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http://www.bantamgroup.com/images/logos/interactive_sp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4936799"/>
                <a:ext cx="2941513" cy="1224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765175" y="4383436"/>
              <a:ext cx="47612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Curse of the idiosyncratic platforms</a:t>
              </a:r>
              <a:endParaRPr lang="en-US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5</a:t>
            </a:fld>
            <a:r>
              <a:rPr lang="en-US" dirty="0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olourful Paper Rip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528" y="1551993"/>
            <a:ext cx="59399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otter-printers.com/wp-content/uploads/2011/02/rip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1009650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“Disconnected” Technical Computing World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1747616"/>
            <a:ext cx="2370117" cy="64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" y="2391992"/>
            <a:ext cx="1967459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ig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9" y="1777555"/>
            <a:ext cx="2192268" cy="1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9848"/>
            <a:ext cx="2485767" cy="1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3065438"/>
            <a:ext cx="1392631" cy="83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0" y="3876092"/>
            <a:ext cx="1796580" cy="72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1" y="5864094"/>
            <a:ext cx="1753289" cy="1014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18664" r="50000" b="65443"/>
          <a:stretch/>
        </p:blipFill>
        <p:spPr bwMode="auto">
          <a:xfrm>
            <a:off x="-97477" y="4524132"/>
            <a:ext cx="1899677" cy="484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1" y="5008731"/>
            <a:ext cx="1154429" cy="877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ithfriendship.com/images/g/31167/mapreduce-algorithm-by-exam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90" y="3805032"/>
            <a:ext cx="2961560" cy="30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guarsupercomput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6121541" y="5021659"/>
            <a:ext cx="2948210" cy="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35" y="3473861"/>
            <a:ext cx="2133600" cy="1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45" y="2843724"/>
            <a:ext cx="2120050" cy="7789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1134" y="984152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Productivity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745" y="984151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 Power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40" y="928344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Potential</a:t>
            </a:r>
            <a:endParaRPr lang="en-US" dirty="0"/>
          </a:p>
        </p:txBody>
      </p:sp>
      <p:pic>
        <p:nvPicPr>
          <p:cNvPr id="1043" name="Picture 19" descr="http://www.nyu.edu/classes/mcdonough/Labview-logo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49" y="5715000"/>
            <a:ext cx="2105346" cy="5263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6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olourful Paper Rip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528" y="1551993"/>
            <a:ext cx="59399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otter-printers.com/wp-content/uploads/2011/02/rip-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" y="1009650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1" y="-223261"/>
            <a:ext cx="9448800" cy="1239838"/>
          </a:xfrm>
        </p:spPr>
        <p:txBody>
          <a:bodyPr/>
          <a:lstStyle/>
          <a:p>
            <a:pPr algn="ctr"/>
            <a:r>
              <a:rPr lang="en-US" dirty="0" smtClean="0"/>
              <a:t> “Disconnected” Technical Computing World</a:t>
            </a:r>
            <a:endParaRPr lang="en-US" dirty="0"/>
          </a:p>
        </p:txBody>
      </p:sp>
      <p:pic>
        <p:nvPicPr>
          <p:cNvPr id="7" name="Picture 2" descr="Fig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9" y="2940775"/>
            <a:ext cx="2192268" cy="1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19" y="3406495"/>
            <a:ext cx="2485767" cy="13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97477" y="3805031"/>
            <a:ext cx="1398737" cy="3073715"/>
            <a:chOff x="-97477" y="1747616"/>
            <a:chExt cx="2453044" cy="51311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1747616"/>
              <a:ext cx="2370117" cy="64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2391992"/>
              <a:ext cx="1967459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065438"/>
              <a:ext cx="1392631" cy="838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50" y="3876092"/>
              <a:ext cx="1796580" cy="7215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864094"/>
              <a:ext cx="1753289" cy="1014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18664" r="50000" b="65443"/>
            <a:stretch/>
          </p:blipFill>
          <p:spPr bwMode="auto">
            <a:xfrm>
              <a:off x="-97477" y="4524132"/>
              <a:ext cx="1899677" cy="4847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01" y="5008731"/>
              <a:ext cx="1154429" cy="877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http://withfriendship.com/images/g/31167/mapreduce-algorithm-by-exampl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77" y="5143926"/>
            <a:ext cx="1765211" cy="17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aguarsupercomput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0" b="33183"/>
          <a:stretch/>
        </p:blipFill>
        <p:spPr bwMode="auto">
          <a:xfrm>
            <a:off x="6170582" y="5994582"/>
            <a:ext cx="2948210" cy="8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datacenterknowledge.com/wp-content/uploads/2010/12/china-supercomputer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87" y="4612769"/>
            <a:ext cx="2133600" cy="1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61134" y="984152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Desktop Productivity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66745" y="984151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Supercomputer Power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43840" y="928344"/>
            <a:ext cx="304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Potential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1" y="1445816"/>
            <a:ext cx="31593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Easy on Humans</a:t>
            </a:r>
          </a:p>
          <a:p>
            <a:r>
              <a:rPr lang="en-US" dirty="0" smtClean="0">
                <a:sym typeface="Wingdings" pitchFamily="2" charset="2"/>
              </a:rPr>
              <a:t>Non-Expert Users</a:t>
            </a:r>
          </a:p>
          <a:p>
            <a:r>
              <a:rPr lang="en-US" dirty="0" smtClean="0">
                <a:sym typeface="Wingdings" pitchFamily="2" charset="2"/>
              </a:rPr>
              <a:t>Interface to vast libraries</a:t>
            </a:r>
          </a:p>
          <a:p>
            <a:r>
              <a:rPr lang="en-US" dirty="0" smtClean="0">
                <a:sym typeface="Wingdings" pitchFamily="2" charset="2"/>
              </a:rPr>
              <a:t>Desktop Performance</a:t>
            </a:r>
          </a:p>
          <a:p>
            <a:r>
              <a:rPr lang="en-US" dirty="0" smtClean="0">
                <a:sym typeface="Wingdings" pitchFamily="2" charset="2"/>
              </a:rPr>
              <a:t>Deep Chasm to cross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28166" y="1814035"/>
            <a:ext cx="25557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The Village</a:t>
            </a:r>
          </a:p>
          <a:p>
            <a:r>
              <a:rPr lang="en-US" dirty="0" smtClean="0">
                <a:sym typeface="Wingdings" pitchFamily="2" charset="2"/>
              </a:rPr>
              <a:t>The Market</a:t>
            </a:r>
          </a:p>
          <a:p>
            <a:r>
              <a:rPr lang="en-US" dirty="0" smtClean="0">
                <a:sym typeface="Wingdings" pitchFamily="2" charset="2"/>
              </a:rPr>
              <a:t>The Availability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8519" y="1473351"/>
            <a:ext cx="286266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The Raw Power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dirty="0" smtClean="0">
                <a:sym typeface="Wingdings" pitchFamily="2" charset="2"/>
              </a:rPr>
              <a:t>Hard on Humans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dirty="0" smtClean="0">
                <a:sym typeface="Wingdings" pitchFamily="2" charset="2"/>
              </a:rPr>
              <a:t>Software</a:t>
            </a:r>
          </a:p>
        </p:txBody>
      </p:sp>
      <p:pic>
        <p:nvPicPr>
          <p:cNvPr id="7170" name="Picture 2" descr="http://www.nyu.edu/classes/mcdonough/Labview-logo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73" y="6460989"/>
            <a:ext cx="1671028" cy="417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7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18381" y="381000"/>
            <a:ext cx="7107237" cy="1239838"/>
          </a:xfrm>
        </p:spPr>
        <p:txBody>
          <a:bodyPr/>
          <a:lstStyle/>
          <a:p>
            <a:pPr algn="ctr"/>
            <a:r>
              <a:rPr lang="en-US" dirty="0"/>
              <a:t>Web </a:t>
            </a:r>
            <a:r>
              <a:rPr lang="en-US" dirty="0" smtClean="0"/>
              <a:t>Interface (mockup)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0160" y="1280160"/>
            <a:ext cx="6858000" cy="548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457200" y="202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81200" y="2996300"/>
            <a:ext cx="1066800" cy="43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/>
          <p:nvPr/>
        </p:nvSpPr>
        <p:spPr>
          <a:xfrm>
            <a:off x="838200" y="3406578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Read-evaluate-print</a:t>
            </a:r>
          </a:p>
          <a:p>
            <a:pPr algn="ctr"/>
            <a:r>
              <a:rPr lang="en-US" sz="1400" dirty="0" smtClean="0"/>
              <a:t>loop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>
            <a:off x="5638800" y="2734690"/>
            <a:ext cx="609598" cy="355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/>
          <p:cNvSpPr txBox="1"/>
          <p:nvPr/>
        </p:nvSpPr>
        <p:spPr>
          <a:xfrm>
            <a:off x="6248398" y="2473080"/>
            <a:ext cx="213360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Interactive 2-D plots</a:t>
            </a:r>
          </a:p>
          <a:p>
            <a:pPr algn="ctr"/>
            <a:r>
              <a:rPr lang="en-US" sz="1400" dirty="0" smtClean="0"/>
              <a:t>and 3-D visualizations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641056" y="5033289"/>
            <a:ext cx="145494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1"/>
          <p:cNvSpPr txBox="1"/>
          <p:nvPr/>
        </p:nvSpPr>
        <p:spPr>
          <a:xfrm>
            <a:off x="6063343" y="4491281"/>
            <a:ext cx="198120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Control a cluster from your browser</a:t>
            </a:r>
          </a:p>
          <a:p>
            <a:pPr algn="ctr"/>
            <a:r>
              <a:rPr lang="en-US" sz="1400" dirty="0" smtClean="0"/>
              <a:t>---</a:t>
            </a:r>
          </a:p>
          <a:p>
            <a:pPr algn="ctr"/>
            <a:r>
              <a:rPr lang="en-US" sz="1400" dirty="0" smtClean="0"/>
              <a:t>Growing/Shrinking On demand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8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280160"/>
            <a:ext cx="6858000" cy="546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537" y="76200"/>
            <a:ext cx="7107237" cy="1239838"/>
          </a:xfrm>
        </p:spPr>
        <p:txBody>
          <a:bodyPr/>
          <a:lstStyle/>
          <a:p>
            <a:pPr algn="ctr"/>
            <a:r>
              <a:rPr lang="en-US" dirty="0" smtClean="0"/>
              <a:t>Performance Monitoring (mockup)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9578" y="3036332"/>
            <a:ext cx="160020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Real-time CPU and Memory usage for each node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4800600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See who is using the cluster’s resources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>
            <a:off x="5638800" y="3405664"/>
            <a:ext cx="1330778" cy="861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24100" y="5323820"/>
            <a:ext cx="1181100" cy="619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B4D04-C497-49C5-AFF7-AE73225E824D}" type="slidenum">
              <a:rPr lang="en-US" smtClean="0"/>
              <a:pPr/>
              <a:t>9</a:t>
            </a:fld>
            <a:r>
              <a:rPr lang="en-US" smtClean="0"/>
              <a:t>/31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1109</Words>
  <Application>Microsoft Office PowerPoint</Application>
  <PresentationFormat>On-screen Show (4:3)</PresentationFormat>
  <Paragraphs>271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Blank Presentation</vt:lpstr>
      <vt:lpstr>PowerPoint Presentation</vt:lpstr>
      <vt:lpstr>Summary:  Our Research Question</vt:lpstr>
      <vt:lpstr>What’s in a title?</vt:lpstr>
      <vt:lpstr> “Media”</vt:lpstr>
      <vt:lpstr>HPC Lessons</vt:lpstr>
      <vt:lpstr> “Disconnected” Technical Computing World</vt:lpstr>
      <vt:lpstr> “Disconnected” Technical Computing World</vt:lpstr>
      <vt:lpstr>Web Interface (mockup) </vt:lpstr>
      <vt:lpstr>Performance Monitoring (mockup)</vt:lpstr>
      <vt:lpstr>Collaborative Coding (mockup) Realized in 18.337/6.338</vt:lpstr>
      <vt:lpstr> Julia’s Features So Far</vt:lpstr>
      <vt:lpstr>Julia Community</vt:lpstr>
      <vt:lpstr>Julia Community</vt:lpstr>
      <vt:lpstr>“By Design”  vs. Evolutionary</vt:lpstr>
      <vt:lpstr>Julia is open source</vt:lpstr>
      <vt:lpstr>Architectural Features</vt:lpstr>
      <vt:lpstr>Benchmark Performance</vt:lpstr>
      <vt:lpstr>Serial Performance </vt:lpstr>
      <vt:lpstr>Integers Mod N Example</vt:lpstr>
      <vt:lpstr>The Code</vt:lpstr>
      <vt:lpstr>Matrix Multiply Just works!</vt:lpstr>
      <vt:lpstr>Architectural Features</vt:lpstr>
      <vt:lpstr>Solves the Two Language Problem</vt:lpstr>
      <vt:lpstr>Architectural Features</vt:lpstr>
      <vt:lpstr>Parallel Computing Not an Afterthought</vt:lpstr>
      <vt:lpstr>Parallelism not an afterthought</vt:lpstr>
      <vt:lpstr>More Features</vt:lpstr>
      <vt:lpstr>Why do we think we can succeed? </vt:lpstr>
      <vt:lpstr>PowerPoint Presentation</vt:lpstr>
      <vt:lpstr>PowerPoint Presentation</vt:lpstr>
      <vt:lpstr>You can be a Julia user</vt:lpstr>
      <vt:lpstr>PowerPoint Presentation</vt:lpstr>
      <vt:lpstr>GPUs?</vt:lpstr>
      <vt:lpstr>Cloud Streamlines Deployment</vt:lpstr>
      <vt:lpstr>The Cloud</vt:lpstr>
    </vt:vector>
  </TitlesOfParts>
  <Company>Allison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Golabek</dc:creator>
  <cp:lastModifiedBy>Edelman</cp:lastModifiedBy>
  <cp:revision>108</cp:revision>
  <cp:lastPrinted>2002-10-29T20:49:27Z</cp:lastPrinted>
  <dcterms:created xsi:type="dcterms:W3CDTF">2002-10-29T20:26:18Z</dcterms:created>
  <dcterms:modified xsi:type="dcterms:W3CDTF">2012-09-11T10:51:29Z</dcterms:modified>
</cp:coreProperties>
</file>